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media1.mov" ContentType="video/unknown"/>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7" name="Shape 137"/>
          <p:cNvSpPr/>
          <p:nvPr>
            <p:ph type="sldImg"/>
          </p:nvPr>
        </p:nvSpPr>
        <p:spPr>
          <a:xfrm>
            <a:off x="1143000" y="685800"/>
            <a:ext cx="4572000" cy="3429000"/>
          </a:xfrm>
          <a:prstGeom prst="rect">
            <a:avLst/>
          </a:prstGeom>
        </p:spPr>
        <p:txBody>
          <a:bodyPr/>
          <a:lstStyle/>
          <a:p>
            <a:pPr/>
          </a:p>
        </p:txBody>
      </p:sp>
      <p:sp>
        <p:nvSpPr>
          <p:cNvPr id="138" name="Shape 13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701675">
              <a:lnSpc>
                <a:spcPct val="100000"/>
              </a:lnSpc>
              <a:spcBef>
                <a:spcPts val="0"/>
              </a:spcBef>
              <a:buSzTx/>
              <a:buNone/>
              <a:defRPr b="1" sz="3060"/>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演示文稿标题</a:t>
            </a:r>
          </a:p>
        </p:txBody>
      </p:sp>
      <p:sp>
        <p:nvSpPr>
          <p:cNvPr id="13" name="正文级别 1…"/>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1pPr>
            <a:lvl2pPr marL="0" indent="45720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2pPr>
            <a:lvl3pPr marL="0" indent="91440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3pPr>
            <a:lvl4pPr marL="0" indent="137160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4pPr>
            <a:lvl5pPr marL="0" indent="182880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95"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96" name="正文级别 1…"/>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9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04" name="属性"/>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属性</a:t>
            </a:r>
          </a:p>
        </p:txBody>
      </p:sp>
      <p:sp>
        <p:nvSpPr>
          <p:cNvPr id="105" name="正文级别 1…"/>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0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13" name="多云天空下未来感公寓楼的低角度黑白照片"/>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14" name="现代办公楼外部的黑白照片"/>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15" name="建筑物上格状现代结构的黑白照片"/>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1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bg>
      <p:bgPr>
        <a:solidFill>
          <a:srgbClr val="000000"/>
        </a:solidFill>
      </p:bgPr>
    </p:bg>
    <p:spTree>
      <p:nvGrpSpPr>
        <p:cNvPr id="1" name=""/>
        <p:cNvGrpSpPr/>
        <p:nvPr/>
      </p:nvGrpSpPr>
      <p:grpSpPr>
        <a:xfrm>
          <a:off x="0" y="0"/>
          <a:ext cx="0" cy="0"/>
          <a:chOff x="0" y="0"/>
          <a:chExt cx="0" cy="0"/>
        </a:xfrm>
      </p:grpSpPr>
      <p:sp>
        <p:nvSpPr>
          <p:cNvPr id="123" name="现代建筑的低角度黑白照片"/>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2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21"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22" name="正文级别 1…"/>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1pPr>
            <a:lvl2pPr marL="0" indent="45720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2pPr>
            <a:lvl3pPr marL="0" indent="91440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3pPr>
            <a:lvl4pPr marL="0" indent="137160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4pPr>
            <a:lvl5pPr marL="0" indent="1828800" defTabSz="825500">
              <a:lnSpc>
                <a:spcPct val="100000"/>
              </a:lnSpc>
              <a:spcBef>
                <a:spcPts val="0"/>
              </a:spcBef>
              <a:buSzTx/>
              <a:buNone/>
              <a:defRPr sz="5500">
                <a:solidFill>
                  <a:srgbClr val="F2EDF8"/>
                </a:solidFill>
                <a:latin typeface="Helvetica Neue UltraLight"/>
                <a:ea typeface="Helvetica Neue UltraLight"/>
                <a:cs typeface="Helvetica Neue UltraLight"/>
                <a:sym typeface="Helvetica Neue UltraLight"/>
              </a:defRPr>
            </a:lvl5pPr>
          </a:lstStyle>
          <a:p>
            <a:pPr/>
            <a:r>
              <a:t>幻灯片副标题</a:t>
            </a:r>
          </a:p>
          <a:p>
            <a:pPr lvl="1"/>
            <a:r>
              <a:t/>
            </a:r>
          </a:p>
          <a:p>
            <a:pPr lvl="2"/>
            <a:r>
              <a:t/>
            </a:r>
          </a:p>
          <a:p>
            <a:pPr lvl="3"/>
            <a:r>
              <a:t/>
            </a:r>
          </a:p>
          <a:p>
            <a:pPr lvl="4"/>
            <a:r>
              <a:t/>
            </a:r>
          </a:p>
        </p:txBody>
      </p:sp>
      <p:sp>
        <p:nvSpPr>
          <p:cNvPr id="23" name="阴影投射在混凝土结构上的黑白照片"/>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24"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31" name="幻灯片标题"/>
          <p:cNvSpPr txBox="1"/>
          <p:nvPr>
            <p:ph type="title" hasCustomPrompt="1"/>
          </p:nvPr>
        </p:nvSpPr>
        <p:spPr>
          <a:prstGeom prst="rect">
            <a:avLst/>
          </a:prstGeom>
        </p:spPr>
        <p:txBody>
          <a:bodyPr/>
          <a:lstStyle/>
          <a:p>
            <a:pPr/>
            <a:r>
              <a:t>幻灯片标题</a:t>
            </a:r>
          </a:p>
        </p:txBody>
      </p:sp>
      <p:sp>
        <p:nvSpPr>
          <p:cNvPr id="32" name="幻灯片副标题"/>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a:solidFill>
                  <a:srgbClr val="F2EDF8"/>
                </a:solidFill>
                <a:latin typeface="Helvetica Neue UltraLight"/>
                <a:ea typeface="Helvetica Neue UltraLight"/>
                <a:cs typeface="Helvetica Neue UltraLight"/>
                <a:sym typeface="Helvetica Neue UltraLight"/>
              </a:defRPr>
            </a:lvl1pPr>
          </a:lstStyle>
          <a:p>
            <a:pPr/>
            <a:r>
              <a:t>幻灯片副标题</a:t>
            </a:r>
          </a:p>
        </p:txBody>
      </p:sp>
      <p:sp>
        <p:nvSpPr>
          <p:cNvPr id="33"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3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41"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49" name="幻灯片标题"/>
          <p:cNvSpPr txBox="1"/>
          <p:nvPr>
            <p:ph type="title" hasCustomPrompt="1"/>
          </p:nvPr>
        </p:nvSpPr>
        <p:spPr>
          <a:xfrm>
            <a:off x="1206500" y="952500"/>
            <a:ext cx="9779000" cy="1435100"/>
          </a:xfrm>
          <a:prstGeom prst="rect">
            <a:avLst/>
          </a:prstGeom>
        </p:spPr>
        <p:txBody>
          <a:bodyPr/>
          <a:lstStyle/>
          <a:p>
            <a:pPr/>
            <a:r>
              <a:t>幻灯片标题</a:t>
            </a:r>
          </a:p>
        </p:txBody>
      </p:sp>
      <p:sp>
        <p:nvSpPr>
          <p:cNvPr id="50" name="幻灯片副标题"/>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726440">
              <a:lnSpc>
                <a:spcPct val="100000"/>
              </a:lnSpc>
              <a:spcBef>
                <a:spcPts val="0"/>
              </a:spcBef>
              <a:buSzTx/>
              <a:buNone/>
              <a:defRPr sz="4840">
                <a:solidFill>
                  <a:srgbClr val="F2EDF8"/>
                </a:solidFill>
                <a:latin typeface="Helvetica Neue UltraLight"/>
                <a:ea typeface="Helvetica Neue UltraLight"/>
                <a:cs typeface="Helvetica Neue UltraLight"/>
                <a:sym typeface="Helvetica Neue UltraLight"/>
              </a:defRPr>
            </a:lvl1pPr>
          </a:lstStyle>
          <a:p>
            <a:pPr/>
            <a:r>
              <a:t>幻灯片副标题</a:t>
            </a:r>
          </a:p>
        </p:txBody>
      </p:sp>
      <p:sp>
        <p:nvSpPr>
          <p:cNvPr id="51" name="正文级别 1…"/>
          <p:cNvSpPr txBox="1"/>
          <p:nvPr>
            <p:ph type="body" sz="half" idx="1" hasCustomPrompt="1"/>
          </p:nvPr>
        </p:nvSpPr>
        <p:spPr>
          <a:xfrm>
            <a:off x="1206500" y="4248504"/>
            <a:ext cx="9779000" cy="8256012"/>
          </a:xfrm>
          <a:prstGeom prst="rect">
            <a:avLst/>
          </a:prstGeom>
        </p:spPr>
        <p:txBody>
          <a:bodyPr/>
          <a:lstStyle/>
          <a:p>
            <a:pPr/>
            <a:r>
              <a:t>幻灯片项目符号文本</a:t>
            </a:r>
          </a:p>
          <a:p>
            <a:pPr lvl="1"/>
            <a:r>
              <a:t/>
            </a:r>
          </a:p>
          <a:p>
            <a:pPr lvl="2"/>
            <a:r>
              <a:t/>
            </a:r>
          </a:p>
          <a:p>
            <a:pPr lvl="3"/>
            <a:r>
              <a:t/>
            </a:r>
          </a:p>
          <a:p>
            <a:pPr lvl="4"/>
            <a:r>
              <a:t/>
            </a:r>
          </a:p>
        </p:txBody>
      </p:sp>
      <p:sp>
        <p:nvSpPr>
          <p:cNvPr id="52" name="复杂建筑结构的黑白特写照片"/>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60" name="章节标题"/>
          <p:cNvSpPr txBox="1"/>
          <p:nvPr>
            <p:ph type="title" hasCustomPrompt="1"/>
          </p:nvPr>
        </p:nvSpPr>
        <p:spPr>
          <a:xfrm>
            <a:off x="1206496" y="4533900"/>
            <a:ext cx="21971004" cy="4648200"/>
          </a:xfrm>
          <a:prstGeom prst="rect">
            <a:avLst/>
          </a:prstGeom>
        </p:spPr>
        <p:txBody>
          <a:bodyPr anchor="ctr"/>
          <a:lstStyle>
            <a:lvl1pPr algn="ctr">
              <a:defRPr b="0" spc="-232" sz="11600">
                <a:solidFill>
                  <a:srgbClr val="FFFFFF"/>
                </a:solidFill>
                <a:latin typeface="Helvetica Neue Medium"/>
                <a:ea typeface="Helvetica Neue Medium"/>
                <a:cs typeface="Helvetica Neue Medium"/>
                <a:sym typeface="Helvetica Neue Medium"/>
              </a:defRPr>
            </a:lvl1pPr>
          </a:lstStyle>
          <a:p>
            <a:pPr/>
            <a:r>
              <a:t>章节标题</a:t>
            </a:r>
          </a:p>
        </p:txBody>
      </p:sp>
      <p:sp>
        <p:nvSpPr>
          <p:cNvPr id="61"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68" name="幻灯片标题"/>
          <p:cNvSpPr txBox="1"/>
          <p:nvPr>
            <p:ph type="title" hasCustomPrompt="1"/>
          </p:nvPr>
        </p:nvSpPr>
        <p:spPr>
          <a:xfrm>
            <a:off x="1206500" y="952500"/>
            <a:ext cx="21971000" cy="1434949"/>
          </a:xfrm>
          <a:prstGeom prst="rect">
            <a:avLst/>
          </a:prstGeom>
        </p:spPr>
        <p:txBody>
          <a:bodyPr/>
          <a:lstStyle/>
          <a:p>
            <a:pPr/>
            <a:r>
              <a:t>幻灯片标题</a:t>
            </a:r>
          </a:p>
        </p:txBody>
      </p:sp>
      <p:sp>
        <p:nvSpPr>
          <p:cNvPr id="69" name="幻灯片副标题"/>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a:solidFill>
                  <a:srgbClr val="F2EDF8"/>
                </a:solidFill>
                <a:latin typeface="Helvetica Neue UltraLight"/>
                <a:ea typeface="Helvetica Neue UltraLight"/>
                <a:cs typeface="Helvetica Neue UltraLight"/>
                <a:sym typeface="Helvetica Neue UltraLight"/>
              </a:defRPr>
            </a:lvl1pPr>
          </a:lstStyle>
          <a:p>
            <a:pPr/>
            <a:r>
              <a:t>幻灯片副标题</a:t>
            </a:r>
          </a:p>
        </p:txBody>
      </p:sp>
      <p:sp>
        <p:nvSpPr>
          <p:cNvPr id="7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77" name="议程标题"/>
          <p:cNvSpPr txBox="1"/>
          <p:nvPr>
            <p:ph type="title" hasCustomPrompt="1"/>
          </p:nvPr>
        </p:nvSpPr>
        <p:spPr>
          <a:xfrm>
            <a:off x="1206500" y="952500"/>
            <a:ext cx="21971000" cy="1435100"/>
          </a:xfrm>
          <a:prstGeom prst="rect">
            <a:avLst/>
          </a:prstGeom>
        </p:spPr>
        <p:txBody>
          <a:bodyPr/>
          <a:lstStyle/>
          <a:p>
            <a:pPr/>
            <a:r>
              <a:t>议程标题</a:t>
            </a:r>
          </a:p>
        </p:txBody>
      </p:sp>
      <p:sp>
        <p:nvSpPr>
          <p:cNvPr id="78" name="议程副标题"/>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a:solidFill>
                  <a:srgbClr val="F2EDF8"/>
                </a:solidFill>
                <a:latin typeface="Helvetica Neue UltraLight"/>
                <a:ea typeface="Helvetica Neue UltraLight"/>
                <a:cs typeface="Helvetica Neue UltraLight"/>
                <a:sym typeface="Helvetica Neue UltraLight"/>
              </a:defRPr>
            </a:lvl1pPr>
          </a:lstStyle>
          <a:p>
            <a:pPr/>
            <a:r>
              <a:t>议程副标题</a:t>
            </a:r>
          </a:p>
        </p:txBody>
      </p:sp>
      <p:sp>
        <p:nvSpPr>
          <p:cNvPr id="79"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8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87"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8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2EDF8"/>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2EDF8"/>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2EDF8"/>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2EDF8"/>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2EDF8"/>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2EDF8"/>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2EDF8"/>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2EDF8"/>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2EDF8"/>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mailto:wangeguo@gmail.com" TargetMode="External"/><Relationship Id="rId3" Type="http://schemas.openxmlformats.org/officeDocument/2006/relationships/hyperlink" Target="tel:+8613911128943"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jpe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jpeg"/><Relationship Id="rId24" Type="http://schemas.openxmlformats.org/officeDocument/2006/relationships/image" Target="../media/image23.png"/><Relationship Id="rId25" Type="http://schemas.openxmlformats.org/officeDocument/2006/relationships/image" Target="../media/image3.jpe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image" Target="../media/image26.png"/><Relationship Id="rId29" Type="http://schemas.openxmlformats.org/officeDocument/2006/relationships/image" Target="../media/image4.jpeg"/><Relationship Id="rId30" Type="http://schemas.openxmlformats.org/officeDocument/2006/relationships/image" Target="../media/image5.jpeg"/><Relationship Id="rId31" Type="http://schemas.openxmlformats.org/officeDocument/2006/relationships/image" Target="../media/image6.jpeg"/><Relationship Id="rId32" Type="http://schemas.openxmlformats.org/officeDocument/2006/relationships/image" Target="../media/image27.png"/><Relationship Id="rId33" Type="http://schemas.openxmlformats.org/officeDocument/2006/relationships/image" Target="../media/image28.png"/><Relationship Id="rId34"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30.png"/><Relationship Id="rId5" Type="http://schemas.openxmlformats.org/officeDocument/2006/relationships/hyperlink" Target="https://amphitheatre.app/videos/demo.mp4"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jpeg"/><Relationship Id="rId6" Type="http://schemas.openxmlformats.org/officeDocument/2006/relationships/image" Target="../media/image23.png"/><Relationship Id="rId7" Type="http://schemas.openxmlformats.org/officeDocument/2006/relationships/image" Target="../media/image3.jpeg"/><Relationship Id="rId8" Type="http://schemas.openxmlformats.org/officeDocument/2006/relationships/image" Target="../media/image24.png"/><Relationship Id="rId9" Type="http://schemas.openxmlformats.org/officeDocument/2006/relationships/image" Target="../media/image7.jpeg"/><Relationship Id="rId10" Type="http://schemas.openxmlformats.org/officeDocument/2006/relationships/image" Target="../media/image26.png"/><Relationship Id="rId11" Type="http://schemas.openxmlformats.org/officeDocument/2006/relationships/image" Target="../media/image4.jpeg"/><Relationship Id="rId12" Type="http://schemas.openxmlformats.org/officeDocument/2006/relationships/image" Target="../media/image5.jpeg"/><Relationship Id="rId13" Type="http://schemas.openxmlformats.org/officeDocument/2006/relationships/image" Target="../media/image6.jpeg"/><Relationship Id="rId14" Type="http://schemas.openxmlformats.org/officeDocument/2006/relationships/image" Target="../media/image27.png"/><Relationship Id="rId15" Type="http://schemas.openxmlformats.org/officeDocument/2006/relationships/image" Target="../media/image25.png"/><Relationship Id="rId16" Type="http://schemas.openxmlformats.org/officeDocument/2006/relationships/image" Target="../media/image34.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5.png"/><Relationship Id="rId20" Type="http://schemas.openxmlformats.org/officeDocument/2006/relationships/image" Target="../media/image13.png"/><Relationship Id="rId21" Type="http://schemas.openxmlformats.org/officeDocument/2006/relationships/image" Target="../media/image15.png"/><Relationship Id="rId22" Type="http://schemas.openxmlformats.org/officeDocument/2006/relationships/image" Target="../media/image16.png"/><Relationship Id="rId23" Type="http://schemas.openxmlformats.org/officeDocument/2006/relationships/image" Target="../media/image17.png"/><Relationship Id="rId24" Type="http://schemas.openxmlformats.org/officeDocument/2006/relationships/image" Target="../media/image18.png"/><Relationship Id="rId25" Type="http://schemas.openxmlformats.org/officeDocument/2006/relationships/image" Target="../media/image36.png"/><Relationship Id="rId26" Type="http://schemas.openxmlformats.org/officeDocument/2006/relationships/image" Target="../media/image37.png"/><Relationship Id="rId27" Type="http://schemas.openxmlformats.org/officeDocument/2006/relationships/image" Target="../media/image38.png"/><Relationship Id="rId28" Type="http://schemas.openxmlformats.org/officeDocument/2006/relationships/image" Target="../media/image3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Amphitheatre"/>
          <p:cNvSpPr txBox="1"/>
          <p:nvPr>
            <p:ph type="ctrTitle"/>
          </p:nvPr>
        </p:nvSpPr>
        <p:spPr>
          <a:xfrm>
            <a:off x="1206498" y="654886"/>
            <a:ext cx="21971004" cy="3464026"/>
          </a:xfrm>
          <a:prstGeom prst="rect">
            <a:avLst/>
          </a:prstGeom>
        </p:spPr>
        <p:txBody>
          <a:bodyPr/>
          <a:lstStyle>
            <a:lvl1pPr>
              <a:defRPr b="0" spc="-270" sz="13500">
                <a:latin typeface="Impact"/>
                <a:ea typeface="Impact"/>
                <a:cs typeface="Impact"/>
                <a:sym typeface="Impact"/>
              </a:defRPr>
            </a:lvl1pPr>
          </a:lstStyle>
          <a:p>
            <a:pPr/>
            <a:r>
              <a:t>Amphitheatre</a:t>
            </a:r>
          </a:p>
        </p:txBody>
      </p:sp>
      <p:sp>
        <p:nvSpPr>
          <p:cNvPr id="141" name="开箱即用的云开发环境"/>
          <p:cNvSpPr txBox="1"/>
          <p:nvPr>
            <p:ph type="subTitle" sz="quarter" idx="1"/>
          </p:nvPr>
        </p:nvSpPr>
        <p:spPr>
          <a:xfrm>
            <a:off x="1206501" y="4092585"/>
            <a:ext cx="21971001" cy="1905001"/>
          </a:xfrm>
          <a:prstGeom prst="rect">
            <a:avLst/>
          </a:prstGeom>
        </p:spPr>
        <p:txBody>
          <a:bodyPr/>
          <a:lstStyle>
            <a:lvl1pPr defTabSz="693419">
              <a:defRPr sz="10080">
                <a:gradFill flip="none" rotWithShape="1">
                  <a:gsLst>
                    <a:gs pos="0">
                      <a:srgbClr val="F2EDF8"/>
                    </a:gs>
                    <a:gs pos="100000">
                      <a:srgbClr val="686973"/>
                    </a:gs>
                  </a:gsLst>
                  <a:lin ang="0" scaled="0"/>
                </a:gradFill>
              </a:defRPr>
            </a:lvl1pPr>
          </a:lstStyle>
          <a:p>
            <a:pPr/>
            <a:r>
              <a:t>开箱即用的云开发环境</a:t>
            </a:r>
          </a:p>
        </p:txBody>
      </p:sp>
      <p:pic>
        <p:nvPicPr>
          <p:cNvPr id="142" name="colosseo.png" descr="colosseo.png"/>
          <p:cNvPicPr>
            <a:picLocks noChangeAspect="1"/>
          </p:cNvPicPr>
          <p:nvPr/>
        </p:nvPicPr>
        <p:blipFill>
          <a:blip r:embed="rId2">
            <a:extLst/>
          </a:blip>
          <a:srcRect l="16562" t="5187" r="1513" b="5187"/>
          <a:stretch>
            <a:fillRect/>
          </a:stretch>
        </p:blipFill>
        <p:spPr>
          <a:xfrm flipH="1">
            <a:off x="2180106" y="0"/>
            <a:ext cx="24384001" cy="13716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王宜国 / wangeguo@gmail.com / +86 1391112894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defRPr b="0">
                <a:latin typeface="Helvetica Neue UltraLight"/>
                <a:ea typeface="Helvetica Neue UltraLight"/>
                <a:cs typeface="Helvetica Neue UltraLight"/>
                <a:sym typeface="Helvetica Neue UltraLight"/>
              </a:defRPr>
            </a:pPr>
            <a:r>
              <a:t>王宜国 </a:t>
            </a:r>
            <a:r>
              <a:rPr>
                <a:solidFill>
                  <a:srgbClr val="6C6C6C"/>
                </a:solidFill>
              </a:rPr>
              <a:t>/</a:t>
            </a:r>
            <a:r>
              <a:t> </a:t>
            </a:r>
            <a:r>
              <a:rPr u="sng">
                <a:hlinkClick r:id="rId2" invalidUrl="" action="" tgtFrame="" tooltip="" history="1" highlightClick="0" endSnd="0"/>
              </a:rPr>
              <a:t>wangeguo@gmail.com</a:t>
            </a:r>
            <a:r>
              <a:t> </a:t>
            </a:r>
            <a:r>
              <a:rPr>
                <a:solidFill>
                  <a:srgbClr val="6C6C6C"/>
                </a:solidFill>
              </a:rPr>
              <a:t>/</a:t>
            </a:r>
            <a:r>
              <a:t> </a:t>
            </a:r>
            <a:r>
              <a:rPr u="sng">
                <a:hlinkClick r:id="rId3" invalidUrl="" action="" tgtFrame="" tooltip="" history="1" highlightClick="0" endSnd="0"/>
              </a:rPr>
              <a:t>+86 13911128943</a:t>
            </a:r>
          </a:p>
        </p:txBody>
      </p:sp>
      <p:sp>
        <p:nvSpPr>
          <p:cNvPr id="518" name="如欲详谈，敬请联系"/>
          <p:cNvSpPr txBox="1"/>
          <p:nvPr>
            <p:ph type="body" idx="1"/>
          </p:nvPr>
        </p:nvSpPr>
        <p:spPr>
          <a:prstGeom prst="rect">
            <a:avLst/>
          </a:prstGeom>
        </p:spPr>
        <p:txBody>
          <a:bodyPr/>
          <a:lstStyle>
            <a:lvl1pPr>
              <a:defRPr spc="-148" sz="14800">
                <a:solidFill>
                  <a:srgbClr val="F2EDF8"/>
                </a:solidFill>
              </a:defRPr>
            </a:lvl1pPr>
          </a:lstStyle>
          <a:p>
            <a:pPr/>
            <a:r>
              <a:t>如欲详谈，敬请联系</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软件开发过程中面临的挑战"/>
          <p:cNvSpPr txBox="1"/>
          <p:nvPr>
            <p:ph type="title"/>
          </p:nvPr>
        </p:nvSpPr>
        <p:spPr>
          <a:prstGeom prst="rect">
            <a:avLst/>
          </a:prstGeom>
        </p:spPr>
        <p:txBody>
          <a:bodyPr/>
          <a:lstStyle>
            <a:lvl1pPr defTabSz="2145738">
              <a:defRPr spc="-149" sz="7480"/>
            </a:lvl1pPr>
          </a:lstStyle>
          <a:p>
            <a:pPr/>
            <a:r>
              <a:t>软件开发过程中面临的挑战</a:t>
            </a:r>
          </a:p>
        </p:txBody>
      </p:sp>
      <p:sp>
        <p:nvSpPr>
          <p:cNvPr id="145" name="幻灯片副标题"/>
          <p:cNvSpPr txBox="1"/>
          <p:nvPr>
            <p:ph type="body" idx="21"/>
          </p:nvPr>
        </p:nvSpPr>
        <p:spPr>
          <a:prstGeom prst="rect">
            <a:avLst/>
          </a:prstGeom>
        </p:spPr>
        <p:txBody>
          <a:bodyPr/>
          <a:lstStyle/>
          <a:p>
            <a:pPr/>
          </a:p>
        </p:txBody>
      </p:sp>
      <p:sp>
        <p:nvSpPr>
          <p:cNvPr id="146" name="技术栈杂多  开发工程师需要在本机安装各种编程语言的运行时和相关的框架以及库，随着业务规模的增长，多语言多版本的维护和管理变得越来越复杂。…"/>
          <p:cNvSpPr txBox="1"/>
          <p:nvPr>
            <p:ph type="body" sz="half" idx="1"/>
          </p:nvPr>
        </p:nvSpPr>
        <p:spPr>
          <a:xfrm>
            <a:off x="1206500" y="4248504"/>
            <a:ext cx="9433401" cy="8256012"/>
          </a:xfrm>
          <a:prstGeom prst="rect">
            <a:avLst/>
          </a:prstGeom>
        </p:spPr>
        <p:txBody>
          <a:bodyPr/>
          <a:lstStyle/>
          <a:p>
            <a:pPr marL="608076" indent="-608076" defTabSz="1389853">
              <a:spcBef>
                <a:spcPts val="2500"/>
              </a:spcBef>
              <a:buClr>
                <a:srgbClr val="2B7AFA"/>
              </a:buClr>
              <a:defRPr sz="2736"/>
            </a:pPr>
            <a:r>
              <a:rPr b="1" cap="all" sz="4788">
                <a:solidFill>
                  <a:srgbClr val="2B7AFA"/>
                </a:solidFill>
              </a:rPr>
              <a:t>技术栈杂多</a:t>
            </a:r>
            <a:br>
              <a:rPr b="1" sz="3648"/>
            </a:br>
            <a:br/>
            <a:r>
              <a:t>开发工程师需要在本机安装各种编程语言的运行时和相关的框架以及库，随着业务规模的增长，多语言多版本的维护和管理变得越来越复杂。</a:t>
            </a:r>
          </a:p>
          <a:p>
            <a:pPr marL="608076" indent="-608076" defTabSz="1389853">
              <a:spcBef>
                <a:spcPts val="2500"/>
              </a:spcBef>
              <a:buClr>
                <a:srgbClr val="2B7AFA"/>
              </a:buClr>
              <a:defRPr sz="2736"/>
            </a:pPr>
            <a:r>
              <a:rPr b="1" cap="all" sz="4788">
                <a:solidFill>
                  <a:srgbClr val="2B7AFA"/>
                </a:solidFill>
              </a:rPr>
              <a:t>研发流程繁长</a:t>
            </a:r>
            <a:br>
              <a:rPr b="1" sz="3648"/>
            </a:br>
            <a:br/>
            <a:r>
              <a:t>研发流程长达十几个步骤：安装开发软件、配置环境、克隆代码、开发、本地调试、提交代码、编译构建、自动化测试、部署到测试环境、测试验收、合并代码到主线、部署到生产环境…</a:t>
            </a:r>
          </a:p>
          <a:p>
            <a:pPr marL="608076" indent="-608076" defTabSz="1389853">
              <a:spcBef>
                <a:spcPts val="2500"/>
              </a:spcBef>
              <a:buClr>
                <a:srgbClr val="2B7AFA"/>
              </a:buClr>
              <a:defRPr sz="2736"/>
            </a:pPr>
            <a:r>
              <a:rPr b="1" cap="all" sz="4788">
                <a:solidFill>
                  <a:srgbClr val="2B7AFA"/>
                </a:solidFill>
              </a:rPr>
              <a:t>复杂的基础设施</a:t>
            </a:r>
            <a:br/>
            <a:br/>
            <a:r>
              <a:t>为了部署测试，不仅要学习容器化、Kubernetes，还要申请资源安装配置各项中间件，学习成本高，费心费力</a:t>
            </a:r>
          </a:p>
        </p:txBody>
      </p:sp>
      <p:sp>
        <p:nvSpPr>
          <p:cNvPr id="147" name="我在本地环境测试过…都正常的呀...为什么一到上线就不行了呢？"/>
          <p:cNvSpPr/>
          <p:nvPr/>
        </p:nvSpPr>
        <p:spPr>
          <a:xfrm>
            <a:off x="15687523" y="3311937"/>
            <a:ext cx="2512939" cy="1806212"/>
          </a:xfrm>
          <a:prstGeom prst="wedgeEllipseCallout">
            <a:avLst>
              <a:gd name="adj1" fmla="val 31561"/>
              <a:gd name="adj2" fmla="val 54080"/>
            </a:avLst>
          </a:prstGeom>
          <a:solidFill>
            <a:srgbClr val="0E0EAE">
              <a:alpha val="64975"/>
            </a:srgbClr>
          </a:solidFill>
          <a:ln w="12700">
            <a:solidFill>
              <a:srgbClr val="1212EE"/>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70534">
              <a:defRPr sz="1824">
                <a:solidFill>
                  <a:srgbClr val="A9A9A9"/>
                </a:solidFill>
                <a:latin typeface="Helvetica Neue Medium"/>
                <a:ea typeface="Helvetica Neue Medium"/>
                <a:cs typeface="Helvetica Neue Medium"/>
                <a:sym typeface="Helvetica Neue Medium"/>
              </a:defRPr>
            </a:lvl1pPr>
          </a:lstStyle>
          <a:p>
            <a:pPr/>
            <a:r>
              <a:t>我在本地环境测试过…都正常的呀...为什么一到上线就不行了呢？</a:t>
            </a:r>
          </a:p>
        </p:txBody>
      </p:sp>
      <p:sp>
        <p:nvSpPr>
          <p:cNvPr id="148" name="你的团队是个大杂烩，Python、TypeScript、Golang 都做，此时有新人进来了，你准备让新人怎么开始？你觉得新人的心情是啥样的？"/>
          <p:cNvSpPr/>
          <p:nvPr/>
        </p:nvSpPr>
        <p:spPr>
          <a:xfrm>
            <a:off x="11361825" y="7513324"/>
            <a:ext cx="4240339" cy="2145838"/>
          </a:xfrm>
          <a:prstGeom prst="wedgeEllipseCallout">
            <a:avLst>
              <a:gd name="adj1" fmla="val 51512"/>
              <a:gd name="adj2" fmla="val 32654"/>
            </a:avLst>
          </a:prstGeom>
          <a:solidFill>
            <a:srgbClr val="0E0EAE">
              <a:alpha val="64975"/>
            </a:srgbClr>
          </a:solidFill>
          <a:ln w="12700">
            <a:solidFill>
              <a:srgbClr val="1212EE"/>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70534">
              <a:defRPr sz="1824">
                <a:solidFill>
                  <a:srgbClr val="A9A9A9"/>
                </a:solidFill>
                <a:latin typeface="Helvetica Neue Medium"/>
                <a:ea typeface="Helvetica Neue Medium"/>
                <a:cs typeface="Helvetica Neue Medium"/>
                <a:sym typeface="Helvetica Neue Medium"/>
              </a:defRPr>
            </a:lvl1pPr>
          </a:lstStyle>
          <a:p>
            <a:pPr/>
            <a:r>
              <a:t>你的团队是个大杂烩，Python、TypeScript、Golang 都做，此时有新人进来了，你准备让新人怎么开始？你觉得新人的心情是啥样的？</a:t>
            </a:r>
          </a:p>
        </p:txBody>
      </p:sp>
      <p:sp>
        <p:nvSpPr>
          <p:cNvPr id="149" name="你作为一位技术大拿，突然被临时指派做一个排期非常紧张的项目，但是你本地没有工作环境，安装那套环境又比较费时。果然…你在配置环境上花费了些许时间，大拿的技术反而没发挥出来，此刻你的心情又是怎样？"/>
          <p:cNvSpPr/>
          <p:nvPr/>
        </p:nvSpPr>
        <p:spPr>
          <a:xfrm>
            <a:off x="18857386" y="10157635"/>
            <a:ext cx="4240339" cy="2145839"/>
          </a:xfrm>
          <a:prstGeom prst="wedgeEllipseCallout">
            <a:avLst>
              <a:gd name="adj1" fmla="val -25618"/>
              <a:gd name="adj2" fmla="val 55368"/>
            </a:avLst>
          </a:prstGeom>
          <a:solidFill>
            <a:srgbClr val="0E0EAE">
              <a:alpha val="64975"/>
            </a:srgbClr>
          </a:solidFill>
          <a:ln w="12700">
            <a:solidFill>
              <a:srgbClr val="1212EE"/>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96239">
              <a:defRPr sz="1536">
                <a:solidFill>
                  <a:srgbClr val="A9A9A9"/>
                </a:solidFill>
                <a:latin typeface="Helvetica Neue Medium"/>
                <a:ea typeface="Helvetica Neue Medium"/>
                <a:cs typeface="Helvetica Neue Medium"/>
                <a:sym typeface="Helvetica Neue Medium"/>
              </a:defRPr>
            </a:lvl1pPr>
          </a:lstStyle>
          <a:p>
            <a:pPr/>
            <a:r>
              <a:t>你作为一位技术大拿，突然被临时指派做一个排期非常紧张的项目，但是你本地没有工作环境，安装那套环境又比较费时。果然…你在配置环境上花费了些许时间，大拿的技术反而没发挥出来，此刻你的心情又是怎样？</a:t>
            </a:r>
          </a:p>
        </p:txBody>
      </p:sp>
      <p:sp>
        <p:nvSpPr>
          <p:cNvPr id="150" name="微服务后端开发的最大痛点之一就是调试困难，非常影响我们的开发效率。"/>
          <p:cNvSpPr/>
          <p:nvPr/>
        </p:nvSpPr>
        <p:spPr>
          <a:xfrm>
            <a:off x="16388257" y="8404904"/>
            <a:ext cx="4240191" cy="1901192"/>
          </a:xfrm>
          <a:prstGeom prst="wedgeEllipseCallout">
            <a:avLst>
              <a:gd name="adj1" fmla="val -22959"/>
              <a:gd name="adj2" fmla="val 54299"/>
            </a:avLst>
          </a:prstGeom>
          <a:solidFill>
            <a:srgbClr val="0E0EAE">
              <a:alpha val="64975"/>
            </a:srgbClr>
          </a:solidFill>
          <a:ln w="12700">
            <a:solidFill>
              <a:srgbClr val="1212EE"/>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86104">
              <a:defRPr sz="2272">
                <a:solidFill>
                  <a:srgbClr val="A9A9A9"/>
                </a:solidFill>
                <a:latin typeface="Helvetica Neue Medium"/>
                <a:ea typeface="Helvetica Neue Medium"/>
                <a:cs typeface="Helvetica Neue Medium"/>
                <a:sym typeface="Helvetica Neue Medium"/>
              </a:defRPr>
            </a:lvl1pPr>
          </a:lstStyle>
          <a:p>
            <a:pPr/>
            <a:r>
              <a:t>微服务后端开发的最大痛点之一就是调试困难，非常影响我们的开发效率。</a:t>
            </a:r>
          </a:p>
        </p:txBody>
      </p:sp>
      <p:sp>
        <p:nvSpPr>
          <p:cNvPr id="151" name="如果我们想与其他微服务进行联动调试，则需要在本地环境中启动对应的微服务模块，这可能需要大量的配置和构建时间，同时也会占用我们本地很多资源，可能还会出现”带不动“的情况。"/>
          <p:cNvSpPr/>
          <p:nvPr/>
        </p:nvSpPr>
        <p:spPr>
          <a:xfrm>
            <a:off x="20100796" y="6175130"/>
            <a:ext cx="3334907" cy="2970948"/>
          </a:xfrm>
          <a:prstGeom prst="wedgeEllipseCallout">
            <a:avLst>
              <a:gd name="adj1" fmla="val -46400"/>
              <a:gd name="adj2" fmla="val 29421"/>
            </a:avLst>
          </a:prstGeom>
          <a:solidFill>
            <a:srgbClr val="0E0EAE">
              <a:alpha val="64975"/>
            </a:srgbClr>
          </a:solidFill>
          <a:ln w="12700">
            <a:solidFill>
              <a:srgbClr val="1212EE"/>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45770">
              <a:defRPr sz="1728">
                <a:solidFill>
                  <a:srgbClr val="A9A9A9"/>
                </a:solidFill>
                <a:latin typeface="Helvetica Neue Medium"/>
                <a:ea typeface="Helvetica Neue Medium"/>
                <a:cs typeface="Helvetica Neue Medium"/>
                <a:sym typeface="Helvetica Neue Medium"/>
              </a:defRPr>
            </a:lvl1pPr>
          </a:lstStyle>
          <a:p>
            <a:pPr/>
            <a:r>
              <a:t>如果我们想与其他微服务进行联动调试，则需要在本地环境中启动对应的微服务模块，这可能需要大量的配置和构建时间，同时也会占用我们本地很多资源，可能还会出现”带不动“的情况。</a:t>
            </a:r>
          </a:p>
        </p:txBody>
      </p:sp>
      <p:sp>
        <p:nvSpPr>
          <p:cNvPr id="152" name="虽然说我们可以在测试服务器上进行调试，但整个流程也是比较漫长，「提交代码 -&gt; 触发CI/CD -&gt; 等待构建成功」，可能简单的 BUG 我们提交代码打个日志就能解决问题，当遇到复杂的 BUG 时通过这个方式在服务器上调试就非常难受了，太浪费时间了，「提交 -&gt; 等待」，反反复复，始终没有本地开发工具直接调试的方便。"/>
          <p:cNvSpPr/>
          <p:nvPr/>
        </p:nvSpPr>
        <p:spPr>
          <a:xfrm>
            <a:off x="12512466" y="10111201"/>
            <a:ext cx="5260759" cy="2490987"/>
          </a:xfrm>
          <a:prstGeom prst="wedgeEllipseCallout">
            <a:avLst>
              <a:gd name="adj1" fmla="val 26003"/>
              <a:gd name="adj2" fmla="val -55502"/>
            </a:avLst>
          </a:prstGeom>
          <a:solidFill>
            <a:srgbClr val="0E0EAE">
              <a:alpha val="64975"/>
            </a:srgbClr>
          </a:solidFill>
          <a:ln w="12700">
            <a:solidFill>
              <a:srgbClr val="1212EE"/>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96239">
              <a:defRPr sz="1536">
                <a:solidFill>
                  <a:srgbClr val="A9A9A9"/>
                </a:solidFill>
                <a:latin typeface="Helvetica Neue Medium"/>
                <a:ea typeface="Helvetica Neue Medium"/>
                <a:cs typeface="Helvetica Neue Medium"/>
                <a:sym typeface="Helvetica Neue Medium"/>
              </a:defRPr>
            </a:lvl1pPr>
          </a:lstStyle>
          <a:p>
            <a:pPr/>
            <a:r>
              <a:t>虽然说我们可以在测试服务器上进行调试，但整个流程也是比较漫长，「提交代码 -&gt; 触发CI/CD -&gt; 等待构建成功」，可能简单的 BUG 我们提交代码打个日志就能解决问题，当遇到复杂的 BUG 时通过这个方式在服务器上调试就非常难受了，太浪费时间了，「提交 -&gt; 等待」，反反复复，始终没有本地开发工具直接调试的方便。</a:t>
            </a:r>
          </a:p>
        </p:txBody>
      </p:sp>
      <p:sp>
        <p:nvSpPr>
          <p:cNvPr id="153" name="对于一些初、中级程序员，想开发并部署一个中小应用（如开源项目的文档、个人博客、个人网站、在线简历和在线 ChatGPT 聊天工具等）还是有一定门槛的，需要先在电脑上装好对应的开发环境（如 Python、Java、Go、NodeJS等），然后到 GitHub 上创建一个项目，拉到本地，开发完后 push 代码，再到阿里云买云主机，配环境、证书，绑 ssh key，拉代码、编译……纯前端项目相对方便一点，可以本地编译传 CDN，或使用 GitHub Pages 服务等。总体来说，开发部署应用的过程费时费力，"/>
          <p:cNvSpPr/>
          <p:nvPr/>
        </p:nvSpPr>
        <p:spPr>
          <a:xfrm>
            <a:off x="18227833" y="3240408"/>
            <a:ext cx="5105929" cy="2714415"/>
          </a:xfrm>
          <a:prstGeom prst="wedgeEllipseCallout">
            <a:avLst>
              <a:gd name="adj1" fmla="val -19958"/>
              <a:gd name="adj2" fmla="val 55318"/>
            </a:avLst>
          </a:prstGeom>
          <a:solidFill>
            <a:srgbClr val="0E0EAE">
              <a:alpha val="64975"/>
            </a:srgbClr>
          </a:solidFill>
          <a:ln w="12700">
            <a:solidFill>
              <a:srgbClr val="1212EE"/>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30200">
              <a:defRPr sz="1280">
                <a:solidFill>
                  <a:srgbClr val="A9A9A9"/>
                </a:solidFill>
                <a:latin typeface="Helvetica Neue Medium"/>
                <a:ea typeface="Helvetica Neue Medium"/>
                <a:cs typeface="Helvetica Neue Medium"/>
                <a:sym typeface="Helvetica Neue Medium"/>
              </a:defRPr>
            </a:lvl1pPr>
          </a:lstStyle>
          <a:p>
            <a:pPr/>
            <a:r>
              <a:t>对于一些初、中级程序员，想开发并部署一个中小应用（如开源项目的文档、个人博客、个人网站、在线简历和在线 ChatGPT 聊天工具等）还是有一定门槛的，需要先在电脑上装好对应的开发环境（如 Python、Java、Go、NodeJS等），然后到 GitHub 上创建一个项目，拉到本地，开发完后 push 代码，再到阿里云买云主机，配环境、证书，绑 ssh key，拉代码、编译……纯前端项目相对方便一点，可以本地编译传 CDN，或使用 GitHub Pages 服务等。总体来说，开发部署应用的过程费时费力，效率较低。</a:t>
            </a:r>
          </a:p>
        </p:txBody>
      </p:sp>
      <p:sp>
        <p:nvSpPr>
          <p:cNvPr id="154" name="一些运行在 Kubernetes 中的复杂微服务架构是 CPU 和内存密集型的，在某些情况下编译或测试可能非常耗时且占用大量资源。然而大多数工程师的标准设备是笔记本电脑，有 CPU 和内存的限制，编译一次的时间估计够喝好几杯咖啡。"/>
          <p:cNvSpPr/>
          <p:nvPr/>
        </p:nvSpPr>
        <p:spPr>
          <a:xfrm>
            <a:off x="11361825" y="4307319"/>
            <a:ext cx="5260759" cy="2958010"/>
          </a:xfrm>
          <a:prstGeom prst="wedgeEllipseCallout">
            <a:avLst>
              <a:gd name="adj1" fmla="val 32574"/>
              <a:gd name="adj2" fmla="val 50443"/>
            </a:avLst>
          </a:prstGeom>
          <a:solidFill>
            <a:srgbClr val="0E0EAE">
              <a:alpha val="64975"/>
            </a:srgbClr>
          </a:solidFill>
          <a:ln w="12700">
            <a:solidFill>
              <a:srgbClr val="1212EE"/>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95300">
              <a:defRPr sz="1920">
                <a:solidFill>
                  <a:srgbClr val="A9A9A9"/>
                </a:solidFill>
                <a:latin typeface="Helvetica Neue Medium"/>
                <a:ea typeface="Helvetica Neue Medium"/>
                <a:cs typeface="Helvetica Neue Medium"/>
                <a:sym typeface="Helvetica Neue Medium"/>
              </a:defRPr>
            </a:lvl1pPr>
          </a:lstStyle>
          <a:p>
            <a:pPr/>
            <a:r>
              <a:t>一些运行在 Kubernetes 中的复杂微服务架构是 CPU 和内存密集型的，在某些情况下编译或测试可能非常耗时且占用大量资源。然而大多数工程师的标准设备是笔记本电脑，有 CPU 和内存的限制，编译一次的时间估计够喝好几杯咖啡。</a:t>
            </a:r>
          </a:p>
        </p:txBody>
      </p:sp>
      <p:sp>
        <p:nvSpPr>
          <p:cNvPr id="155" name="对于容器服务用户而言，代码改动操作都要求重新构建镜像和启动容器。改动频率增多造成多次构建镜像和启动容器，大大降低开发效率。"/>
          <p:cNvSpPr/>
          <p:nvPr/>
        </p:nvSpPr>
        <p:spPr>
          <a:xfrm>
            <a:off x="16388257" y="5783018"/>
            <a:ext cx="3659610" cy="2145838"/>
          </a:xfrm>
          <a:prstGeom prst="wedgeEllipseCallout">
            <a:avLst>
              <a:gd name="adj1" fmla="val -4612"/>
              <a:gd name="adj2" fmla="val 65124"/>
            </a:avLst>
          </a:prstGeom>
          <a:solidFill>
            <a:srgbClr val="0E0EAE">
              <a:alpha val="64975"/>
            </a:srgbClr>
          </a:solidFill>
          <a:ln w="12700">
            <a:solidFill>
              <a:srgbClr val="1212EE"/>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45770">
              <a:defRPr sz="1728">
                <a:solidFill>
                  <a:srgbClr val="A9A9A9"/>
                </a:solidFill>
                <a:latin typeface="Helvetica Neue Medium"/>
                <a:ea typeface="Helvetica Neue Medium"/>
                <a:cs typeface="Helvetica Neue Medium"/>
                <a:sym typeface="Helvetica Neue Medium"/>
              </a:defRPr>
            </a:lvl1pPr>
          </a:lstStyle>
          <a:p>
            <a:pPr/>
            <a:r>
              <a:t>对于容器服务用户而言，代码改动操作都要求重新构建镜像和启动容器。改动频率增多造成多次构建镜像和启动容器，大大降低开发效率。</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圆角矩形"/>
          <p:cNvSpPr/>
          <p:nvPr/>
        </p:nvSpPr>
        <p:spPr>
          <a:xfrm>
            <a:off x="9484495" y="897693"/>
            <a:ext cx="10488393" cy="10452306"/>
          </a:xfrm>
          <a:prstGeom prst="roundRect">
            <a:avLst>
              <a:gd name="adj" fmla="val 2733"/>
            </a:avLst>
          </a:prstGeom>
          <a:gradFill>
            <a:gsLst>
              <a:gs pos="15">
                <a:schemeClr val="accent1">
                  <a:lumOff val="13543"/>
                  <a:alpha val="50499"/>
                </a:schemeClr>
              </a:gs>
              <a:gs pos="100000">
                <a:srgbClr val="000000">
                  <a:alpha val="17173"/>
                </a:srgbClr>
              </a:gs>
            </a:gsLst>
            <a:lin ang="5400000"/>
          </a:gradFill>
          <a:ln w="12700">
            <a:solidFill>
              <a:srgbClr val="1212EE"/>
            </a:solidFill>
            <a:miter lim="400000"/>
          </a:ln>
        </p:spPr>
        <p:txBody>
          <a:bodyPr lIns="50800" tIns="50800" rIns="50800" bIns="50800" anchor="ctr"/>
          <a:lstStyle/>
          <a:p>
            <a:pPr lvl="1" algn="l">
              <a:lnSpc>
                <a:spcPct val="90000"/>
              </a:lnSpc>
              <a:spcBef>
                <a:spcPts val="4500"/>
              </a:spcBef>
              <a:defRPr sz="4800"/>
            </a:pPr>
          </a:p>
        </p:txBody>
      </p:sp>
      <p:grpSp>
        <p:nvGrpSpPr>
          <p:cNvPr id="161" name="成组"/>
          <p:cNvGrpSpPr/>
          <p:nvPr/>
        </p:nvGrpSpPr>
        <p:grpSpPr>
          <a:xfrm>
            <a:off x="9753385" y="3336526"/>
            <a:ext cx="9950613" cy="7664720"/>
            <a:chOff x="0" y="0"/>
            <a:chExt cx="9950612" cy="7664718"/>
          </a:xfrm>
        </p:grpSpPr>
        <p:pic>
          <p:nvPicPr>
            <p:cNvPr id="158" name="screenshot.png" descr="screenshot.png"/>
            <p:cNvPicPr>
              <a:picLocks noChangeAspect="1"/>
            </p:cNvPicPr>
            <p:nvPr/>
          </p:nvPicPr>
          <p:blipFill>
            <a:blip r:embed="rId2">
              <a:extLst/>
            </a:blip>
            <a:stretch>
              <a:fillRect/>
            </a:stretch>
          </p:blipFill>
          <p:spPr>
            <a:xfrm>
              <a:off x="0" y="0"/>
              <a:ext cx="9950613" cy="5988319"/>
            </a:xfrm>
            <a:prstGeom prst="rect">
              <a:avLst/>
            </a:prstGeom>
            <a:ln w="12700" cap="flat">
              <a:noFill/>
              <a:miter lim="400000"/>
            </a:ln>
            <a:effectLst/>
          </p:spPr>
        </p:pic>
        <p:sp>
          <p:nvSpPr>
            <p:cNvPr id="159" name="Title"/>
            <p:cNvSpPr/>
            <p:nvPr/>
          </p:nvSpPr>
          <p:spPr>
            <a:xfrm>
              <a:off x="0" y="6089918"/>
              <a:ext cx="9950612"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defRPr sz="2700">
                  <a:latin typeface="Impact"/>
                  <a:ea typeface="Impact"/>
                  <a:cs typeface="Impact"/>
                  <a:sym typeface="Impact"/>
                </a:defRPr>
              </a:lvl1pPr>
            </a:lstStyle>
            <a:p>
              <a:pPr/>
              <a:r>
                <a:t>Amphitheatre 云端开发环境</a:t>
              </a:r>
            </a:p>
          </p:txBody>
        </p:sp>
        <p:sp>
          <p:nvSpPr>
            <p:cNvPr id="160" name="Caption"/>
            <p:cNvSpPr/>
            <p:nvPr/>
          </p:nvSpPr>
          <p:spPr>
            <a:xfrm>
              <a:off x="0" y="6724918"/>
              <a:ext cx="9950612" cy="939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a:lstStyle>
            <a:p>
              <a:pPr/>
              <a:r>
                <a:t>在云端启动新的开发环境，按需提供并预先配置了所需工具、库和依赖项，适用于 29+ 种编程语言和 400 多种技术栈，可随时进行编码。</a:t>
              </a:r>
            </a:p>
          </p:txBody>
        </p:sp>
      </p:grpSp>
      <p:pic>
        <p:nvPicPr>
          <p:cNvPr id="162" name="github-mark-white.png" descr="github-mark-white.png"/>
          <p:cNvPicPr>
            <a:picLocks noChangeAspect="1"/>
          </p:cNvPicPr>
          <p:nvPr/>
        </p:nvPicPr>
        <p:blipFill>
          <a:blip r:embed="rId3">
            <a:extLst/>
          </a:blip>
          <a:srcRect l="0" t="1809" r="0" b="1809"/>
          <a:stretch>
            <a:fillRect/>
          </a:stretch>
        </p:blipFill>
        <p:spPr>
          <a:xfrm>
            <a:off x="1058533" y="6070767"/>
            <a:ext cx="609601" cy="574766"/>
          </a:xfrm>
          <a:prstGeom prst="rect">
            <a:avLst/>
          </a:prstGeom>
          <a:ln w="12700">
            <a:miter lim="400000"/>
          </a:ln>
        </p:spPr>
      </p:pic>
      <p:pic>
        <p:nvPicPr>
          <p:cNvPr id="163" name="gitlab.png" descr="gitlab.png"/>
          <p:cNvPicPr>
            <a:picLocks noChangeAspect="1"/>
          </p:cNvPicPr>
          <p:nvPr/>
        </p:nvPicPr>
        <p:blipFill>
          <a:blip r:embed="rId4">
            <a:extLst/>
          </a:blip>
          <a:stretch>
            <a:fillRect/>
          </a:stretch>
        </p:blipFill>
        <p:spPr>
          <a:xfrm>
            <a:off x="1058533" y="7112167"/>
            <a:ext cx="609601" cy="574767"/>
          </a:xfrm>
          <a:prstGeom prst="rect">
            <a:avLst/>
          </a:prstGeom>
          <a:ln w="12700">
            <a:miter lim="400000"/>
          </a:ln>
        </p:spPr>
      </p:pic>
      <p:grpSp>
        <p:nvGrpSpPr>
          <p:cNvPr id="167" name="成组"/>
          <p:cNvGrpSpPr/>
          <p:nvPr/>
        </p:nvGrpSpPr>
        <p:grpSpPr>
          <a:xfrm>
            <a:off x="2263942" y="5478278"/>
            <a:ext cx="6384926" cy="5518945"/>
            <a:chOff x="0" y="0"/>
            <a:chExt cx="6384925" cy="5518943"/>
          </a:xfrm>
        </p:grpSpPr>
        <p:pic>
          <p:nvPicPr>
            <p:cNvPr id="164" name="home-screenshot-mac-lg-2x.png" descr="home-screenshot-mac-lg-2x.png"/>
            <p:cNvPicPr>
              <a:picLocks noChangeAspect="1"/>
            </p:cNvPicPr>
            <p:nvPr/>
          </p:nvPicPr>
          <p:blipFill>
            <a:blip r:embed="rId5">
              <a:extLst/>
            </a:blip>
            <a:srcRect l="0" t="3496" r="0" b="3496"/>
            <a:stretch>
              <a:fillRect/>
            </a:stretch>
          </p:blipFill>
          <p:spPr>
            <a:xfrm>
              <a:off x="0" y="0"/>
              <a:ext cx="6384763" cy="3842377"/>
            </a:xfrm>
            <a:prstGeom prst="rect">
              <a:avLst/>
            </a:prstGeom>
            <a:ln w="12700" cap="flat">
              <a:noFill/>
              <a:miter lim="400000"/>
            </a:ln>
            <a:effectLst/>
          </p:spPr>
        </p:pic>
        <p:sp>
          <p:nvSpPr>
            <p:cNvPr id="165" name="Title"/>
            <p:cNvSpPr/>
            <p:nvPr/>
          </p:nvSpPr>
          <p:spPr>
            <a:xfrm>
              <a:off x="0" y="3944143"/>
              <a:ext cx="6384926"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defRPr b="1" sz="2700"/>
              </a:lvl1pPr>
            </a:lstStyle>
            <a:p>
              <a:pPr/>
              <a:r>
                <a:t>主流编辑器 / IDE</a:t>
              </a:r>
            </a:p>
          </p:txBody>
        </p:sp>
        <p:sp>
          <p:nvSpPr>
            <p:cNvPr id="166" name="Caption"/>
            <p:cNvSpPr/>
            <p:nvPr/>
          </p:nvSpPr>
          <p:spPr>
            <a:xfrm>
              <a:off x="0" y="4579143"/>
              <a:ext cx="6384926" cy="939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a:lstStyle>
            <a:p>
              <a:pPr/>
              <a:r>
                <a:t>与这个世界上最优秀的编辑器配合使用，无论是 VS Code、IntelliJ IDEA、Vim、Emacs…</a:t>
              </a:r>
            </a:p>
          </p:txBody>
        </p:sp>
      </p:grpSp>
      <p:pic>
        <p:nvPicPr>
          <p:cNvPr id="168" name="vscode.png" descr="vscode.png"/>
          <p:cNvPicPr>
            <a:picLocks noChangeAspect="1"/>
          </p:cNvPicPr>
          <p:nvPr/>
        </p:nvPicPr>
        <p:blipFill>
          <a:blip r:embed="rId6">
            <a:extLst/>
          </a:blip>
          <a:stretch>
            <a:fillRect/>
          </a:stretch>
        </p:blipFill>
        <p:spPr>
          <a:xfrm>
            <a:off x="2946365" y="4565066"/>
            <a:ext cx="442555" cy="442555"/>
          </a:xfrm>
          <a:prstGeom prst="rect">
            <a:avLst/>
          </a:prstGeom>
          <a:ln w="12700">
            <a:miter lim="400000"/>
          </a:ln>
        </p:spPr>
      </p:pic>
      <p:grpSp>
        <p:nvGrpSpPr>
          <p:cNvPr id="171" name="成组"/>
          <p:cNvGrpSpPr/>
          <p:nvPr/>
        </p:nvGrpSpPr>
        <p:grpSpPr>
          <a:xfrm>
            <a:off x="12901024" y="1317228"/>
            <a:ext cx="3657601" cy="1894682"/>
            <a:chOff x="0" y="0"/>
            <a:chExt cx="3657600" cy="1894681"/>
          </a:xfrm>
        </p:grpSpPr>
        <p:pic>
          <p:nvPicPr>
            <p:cNvPr id="169" name="quality_gate.png" descr="quality_gate.png"/>
            <p:cNvPicPr>
              <a:picLocks noChangeAspect="1"/>
            </p:cNvPicPr>
            <p:nvPr/>
          </p:nvPicPr>
          <p:blipFill>
            <a:blip r:embed="rId7">
              <a:extLst/>
            </a:blip>
            <a:srcRect l="5646" t="3972" r="69674" b="79091"/>
            <a:stretch>
              <a:fillRect/>
            </a:stretch>
          </p:blipFill>
          <p:spPr>
            <a:xfrm>
              <a:off x="558560" y="0"/>
              <a:ext cx="2540480" cy="1272287"/>
            </a:xfrm>
            <a:prstGeom prst="rect">
              <a:avLst/>
            </a:prstGeom>
            <a:ln w="12700" cap="flat">
              <a:noFill/>
              <a:miter lim="400000"/>
            </a:ln>
            <a:effectLst/>
          </p:spPr>
        </p:pic>
        <p:sp>
          <p:nvSpPr>
            <p:cNvPr id="170" name="Caption"/>
            <p:cNvSpPr/>
            <p:nvPr/>
          </p:nvSpPr>
          <p:spPr>
            <a:xfrm>
              <a:off x="0" y="1373981"/>
              <a:ext cx="365760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智能代码分析</a:t>
              </a:r>
            </a:p>
          </p:txBody>
        </p:sp>
      </p:grpSp>
      <p:grpSp>
        <p:nvGrpSpPr>
          <p:cNvPr id="174" name="成组"/>
          <p:cNvGrpSpPr/>
          <p:nvPr/>
        </p:nvGrpSpPr>
        <p:grpSpPr>
          <a:xfrm>
            <a:off x="10017835" y="1318418"/>
            <a:ext cx="3657601" cy="1892301"/>
            <a:chOff x="0" y="0"/>
            <a:chExt cx="3657600" cy="1892299"/>
          </a:xfrm>
        </p:grpSpPr>
        <p:pic>
          <p:nvPicPr>
            <p:cNvPr id="172" name="screenshot-elastic-tees-charts-feature-page.jpg" descr="screenshot-elastic-tees-charts-feature-page.jpg"/>
            <p:cNvPicPr>
              <a:picLocks noChangeAspect="1"/>
            </p:cNvPicPr>
            <p:nvPr/>
          </p:nvPicPr>
          <p:blipFill>
            <a:blip r:embed="rId8">
              <a:extLst/>
            </a:blip>
            <a:srcRect l="49977" t="7082" r="29637" b="74577"/>
            <a:stretch>
              <a:fillRect/>
            </a:stretch>
          </p:blipFill>
          <p:spPr>
            <a:xfrm>
              <a:off x="556525" y="0"/>
              <a:ext cx="2544550" cy="1270000"/>
            </a:xfrm>
            <a:prstGeom prst="rect">
              <a:avLst/>
            </a:prstGeom>
            <a:ln w="12700" cap="flat">
              <a:noFill/>
              <a:miter lim="400000"/>
            </a:ln>
            <a:effectLst/>
          </p:spPr>
        </p:pic>
        <p:sp>
          <p:nvSpPr>
            <p:cNvPr id="173" name="Caption"/>
            <p:cNvSpPr/>
            <p:nvPr/>
          </p:nvSpPr>
          <p:spPr>
            <a:xfrm>
              <a:off x="0" y="1371600"/>
              <a:ext cx="3657601" cy="520700"/>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可观测</a:t>
              </a:r>
            </a:p>
          </p:txBody>
        </p:sp>
      </p:grpSp>
      <p:grpSp>
        <p:nvGrpSpPr>
          <p:cNvPr id="177" name="成组"/>
          <p:cNvGrpSpPr/>
          <p:nvPr/>
        </p:nvGrpSpPr>
        <p:grpSpPr>
          <a:xfrm>
            <a:off x="15784221" y="1316831"/>
            <a:ext cx="3657601" cy="1895534"/>
            <a:chOff x="0" y="0"/>
            <a:chExt cx="3657600" cy="1895533"/>
          </a:xfrm>
        </p:grpSpPr>
        <p:pic>
          <p:nvPicPr>
            <p:cNvPr id="175" name="63acb1ce268d1863c2728218_environments-dashboard.png" descr="63acb1ce268d1863c2728218_environments-dashboard.png"/>
            <p:cNvPicPr>
              <a:picLocks noChangeAspect="1"/>
            </p:cNvPicPr>
            <p:nvPr/>
          </p:nvPicPr>
          <p:blipFill>
            <a:blip r:embed="rId9">
              <a:extLst/>
            </a:blip>
            <a:srcRect l="1506" t="31441" r="9927" b="15329"/>
            <a:stretch>
              <a:fillRect/>
            </a:stretch>
          </p:blipFill>
          <p:spPr>
            <a:xfrm>
              <a:off x="558800" y="0"/>
              <a:ext cx="2540001" cy="1273234"/>
            </a:xfrm>
            <a:prstGeom prst="rect">
              <a:avLst/>
            </a:prstGeom>
            <a:ln w="12700" cap="flat">
              <a:noFill/>
              <a:miter lim="400000"/>
            </a:ln>
            <a:effectLst/>
          </p:spPr>
        </p:pic>
        <p:sp>
          <p:nvSpPr>
            <p:cNvPr id="176" name="Caption"/>
            <p:cNvSpPr/>
            <p:nvPr/>
          </p:nvSpPr>
          <p:spPr>
            <a:xfrm>
              <a:off x="0" y="1374833"/>
              <a:ext cx="365760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实时预览</a:t>
              </a:r>
            </a:p>
          </p:txBody>
        </p:sp>
      </p:grpSp>
      <p:sp>
        <p:nvSpPr>
          <p:cNvPr id="178" name="+"/>
          <p:cNvSpPr txBox="1"/>
          <p:nvPr/>
        </p:nvSpPr>
        <p:spPr>
          <a:xfrm>
            <a:off x="8677108" y="6989291"/>
            <a:ext cx="480061"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t>
            </a:r>
          </a:p>
        </p:txBody>
      </p:sp>
      <p:grpSp>
        <p:nvGrpSpPr>
          <p:cNvPr id="181" name="成组"/>
          <p:cNvGrpSpPr/>
          <p:nvPr/>
        </p:nvGrpSpPr>
        <p:grpSpPr>
          <a:xfrm>
            <a:off x="15911354" y="7311124"/>
            <a:ext cx="4114801" cy="1958068"/>
            <a:chOff x="0" y="0"/>
            <a:chExt cx="4114800" cy="1958066"/>
          </a:xfrm>
        </p:grpSpPr>
        <p:sp>
          <p:nvSpPr>
            <p:cNvPr id="179" name="远程调试"/>
            <p:cNvSpPr/>
            <p:nvPr/>
          </p:nvSpPr>
          <p:spPr>
            <a:xfrm>
              <a:off x="0" y="0"/>
              <a:ext cx="4114801"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defRPr b="1" sz="2700"/>
              </a:lvl1pPr>
            </a:lstStyle>
            <a:p>
              <a:pPr/>
              <a:r>
                <a:t>远程调试</a:t>
              </a:r>
            </a:p>
          </p:txBody>
        </p:sp>
        <p:pic>
          <p:nvPicPr>
            <p:cNvPr id="180" name="截屏2023-06-15 02.07.13.png" descr="截屏2023-06-15 02.07.13.png"/>
            <p:cNvPicPr>
              <a:picLocks noChangeAspect="1"/>
            </p:cNvPicPr>
            <p:nvPr/>
          </p:nvPicPr>
          <p:blipFill>
            <a:blip r:embed="rId10">
              <a:extLst/>
            </a:blip>
            <a:srcRect l="0" t="4526" r="0" b="4526"/>
            <a:stretch>
              <a:fillRect/>
            </a:stretch>
          </p:blipFill>
          <p:spPr>
            <a:xfrm>
              <a:off x="1000323" y="685800"/>
              <a:ext cx="2114088" cy="1272267"/>
            </a:xfrm>
            <a:prstGeom prst="rect">
              <a:avLst/>
            </a:prstGeom>
            <a:ln w="12700" cap="flat">
              <a:noFill/>
              <a:miter lim="400000"/>
            </a:ln>
            <a:effectLst>
              <a:outerShdw sx="100000" sy="100000" kx="0" ky="0" algn="b" rotWithShape="0" blurRad="723900" dist="76200" dir="0">
                <a:srgbClr val="FFFFFF">
                  <a:alpha val="76604"/>
                </a:srgbClr>
              </a:outerShdw>
            </a:effectLst>
          </p:spPr>
        </p:pic>
      </p:grpSp>
      <p:pic>
        <p:nvPicPr>
          <p:cNvPr id="182" name="vscode.png" descr="vscode.png"/>
          <p:cNvPicPr>
            <a:picLocks noChangeAspect="1"/>
          </p:cNvPicPr>
          <p:nvPr/>
        </p:nvPicPr>
        <p:blipFill>
          <a:blip r:embed="rId6">
            <a:extLst/>
          </a:blip>
          <a:stretch>
            <a:fillRect/>
          </a:stretch>
        </p:blipFill>
        <p:spPr>
          <a:xfrm>
            <a:off x="4777375" y="4565066"/>
            <a:ext cx="442555" cy="442555"/>
          </a:xfrm>
          <a:prstGeom prst="rect">
            <a:avLst/>
          </a:prstGeom>
          <a:ln w="12700">
            <a:miter lim="400000"/>
          </a:ln>
        </p:spPr>
      </p:pic>
      <p:pic>
        <p:nvPicPr>
          <p:cNvPr id="183" name="goland.png" descr="goland.png"/>
          <p:cNvPicPr>
            <a:picLocks noChangeAspect="1"/>
          </p:cNvPicPr>
          <p:nvPr/>
        </p:nvPicPr>
        <p:blipFill>
          <a:blip r:embed="rId11">
            <a:extLst/>
          </a:blip>
          <a:stretch>
            <a:fillRect/>
          </a:stretch>
        </p:blipFill>
        <p:spPr>
          <a:xfrm>
            <a:off x="5692880" y="4565066"/>
            <a:ext cx="442555" cy="442555"/>
          </a:xfrm>
          <a:prstGeom prst="rect">
            <a:avLst/>
          </a:prstGeom>
          <a:ln w="12700">
            <a:miter lim="400000"/>
          </a:ln>
        </p:spPr>
      </p:pic>
      <p:pic>
        <p:nvPicPr>
          <p:cNvPr id="184" name="goland.png" descr="goland.png"/>
          <p:cNvPicPr>
            <a:picLocks noChangeAspect="1"/>
          </p:cNvPicPr>
          <p:nvPr/>
        </p:nvPicPr>
        <p:blipFill>
          <a:blip r:embed="rId11">
            <a:extLst/>
          </a:blip>
          <a:stretch>
            <a:fillRect/>
          </a:stretch>
        </p:blipFill>
        <p:spPr>
          <a:xfrm>
            <a:off x="7523889" y="4565066"/>
            <a:ext cx="442555" cy="442555"/>
          </a:xfrm>
          <a:prstGeom prst="rect">
            <a:avLst/>
          </a:prstGeom>
          <a:ln w="12700">
            <a:miter lim="400000"/>
          </a:ln>
        </p:spPr>
      </p:pic>
      <p:grpSp>
        <p:nvGrpSpPr>
          <p:cNvPr id="203" name="成组"/>
          <p:cNvGrpSpPr/>
          <p:nvPr/>
        </p:nvGrpSpPr>
        <p:grpSpPr>
          <a:xfrm>
            <a:off x="20163841" y="3831956"/>
            <a:ext cx="4114801" cy="6191390"/>
            <a:chOff x="0" y="0"/>
            <a:chExt cx="4114800" cy="6191388"/>
          </a:xfrm>
        </p:grpSpPr>
        <p:grpSp>
          <p:nvGrpSpPr>
            <p:cNvPr id="201" name="成组"/>
            <p:cNvGrpSpPr/>
            <p:nvPr/>
          </p:nvGrpSpPr>
          <p:grpSpPr>
            <a:xfrm>
              <a:off x="653205" y="0"/>
              <a:ext cx="2808390" cy="5492889"/>
              <a:chOff x="0" y="0"/>
              <a:chExt cx="2808388" cy="5492888"/>
            </a:xfrm>
          </p:grpSpPr>
          <p:sp>
            <p:nvSpPr>
              <p:cNvPr id="185" name="圆形"/>
              <p:cNvSpPr/>
              <p:nvPr/>
            </p:nvSpPr>
            <p:spPr>
              <a:xfrm>
                <a:off x="0" y="6720"/>
                <a:ext cx="1270000" cy="1270001"/>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86" name="bitcoin.png" descr="bitcoin.png"/>
              <p:cNvPicPr>
                <a:picLocks noChangeAspect="1"/>
              </p:cNvPicPr>
              <p:nvPr/>
            </p:nvPicPr>
            <p:blipFill>
              <a:blip r:embed="rId12">
                <a:extLst/>
              </a:blip>
              <a:srcRect l="0" t="0" r="0" b="0"/>
              <a:stretch>
                <a:fillRect/>
              </a:stretch>
            </p:blipFill>
            <p:spPr>
              <a:xfrm>
                <a:off x="228600" y="235320"/>
                <a:ext cx="812800" cy="812801"/>
              </a:xfrm>
              <a:prstGeom prst="rect">
                <a:avLst/>
              </a:prstGeom>
              <a:ln w="12700" cap="flat">
                <a:noFill/>
                <a:miter lim="400000"/>
              </a:ln>
              <a:effectLst/>
            </p:spPr>
          </p:pic>
          <p:sp>
            <p:nvSpPr>
              <p:cNvPr id="187" name="圆形"/>
              <p:cNvSpPr/>
              <p:nvPr/>
            </p:nvSpPr>
            <p:spPr>
              <a:xfrm>
                <a:off x="0" y="1410285"/>
                <a:ext cx="1270000" cy="1270001"/>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88" name="ethereum.png" descr="ethereum.png"/>
              <p:cNvPicPr>
                <a:picLocks noChangeAspect="1"/>
              </p:cNvPicPr>
              <p:nvPr/>
            </p:nvPicPr>
            <p:blipFill>
              <a:blip r:embed="rId13">
                <a:extLst/>
              </a:blip>
              <a:srcRect l="0" t="0" r="0" b="0"/>
              <a:stretch>
                <a:fillRect/>
              </a:stretch>
            </p:blipFill>
            <p:spPr>
              <a:xfrm>
                <a:off x="387151" y="1632164"/>
                <a:ext cx="495809" cy="812801"/>
              </a:xfrm>
              <a:prstGeom prst="rect">
                <a:avLst/>
              </a:prstGeom>
              <a:ln w="12700" cap="flat">
                <a:noFill/>
                <a:miter lim="400000"/>
              </a:ln>
              <a:effectLst/>
            </p:spPr>
          </p:pic>
          <p:sp>
            <p:nvSpPr>
              <p:cNvPr id="189" name="圆形"/>
              <p:cNvSpPr/>
              <p:nvPr/>
            </p:nvSpPr>
            <p:spPr>
              <a:xfrm>
                <a:off x="0" y="2813849"/>
                <a:ext cx="1270000" cy="1270001"/>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90" name="bnb.png" descr="bnb.png"/>
              <p:cNvPicPr>
                <a:picLocks noChangeAspect="1"/>
              </p:cNvPicPr>
              <p:nvPr/>
            </p:nvPicPr>
            <p:blipFill>
              <a:blip r:embed="rId14">
                <a:extLst/>
              </a:blip>
              <a:srcRect l="0" t="0" r="0" b="0"/>
              <a:stretch>
                <a:fillRect/>
              </a:stretch>
            </p:blipFill>
            <p:spPr>
              <a:xfrm>
                <a:off x="228600" y="3042449"/>
                <a:ext cx="812800" cy="812801"/>
              </a:xfrm>
              <a:prstGeom prst="rect">
                <a:avLst/>
              </a:prstGeom>
              <a:ln w="12700" cap="flat">
                <a:noFill/>
                <a:miter lim="400000"/>
              </a:ln>
              <a:effectLst/>
            </p:spPr>
          </p:pic>
          <p:sp>
            <p:nvSpPr>
              <p:cNvPr id="191" name="圆形"/>
              <p:cNvSpPr/>
              <p:nvPr/>
            </p:nvSpPr>
            <p:spPr>
              <a:xfrm>
                <a:off x="0" y="4222888"/>
                <a:ext cx="1270000" cy="1270001"/>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92" name="astar.png" descr="astar.png"/>
              <p:cNvPicPr>
                <a:picLocks noChangeAspect="1"/>
              </p:cNvPicPr>
              <p:nvPr/>
            </p:nvPicPr>
            <p:blipFill>
              <a:blip r:embed="rId15">
                <a:extLst/>
              </a:blip>
              <a:srcRect l="0" t="0" r="0" b="0"/>
              <a:stretch>
                <a:fillRect/>
              </a:stretch>
            </p:blipFill>
            <p:spPr>
              <a:xfrm>
                <a:off x="228600" y="4451488"/>
                <a:ext cx="812800" cy="812801"/>
              </a:xfrm>
              <a:prstGeom prst="rect">
                <a:avLst/>
              </a:prstGeom>
              <a:ln w="12700" cap="flat">
                <a:noFill/>
                <a:miter lim="400000"/>
              </a:ln>
              <a:effectLst/>
            </p:spPr>
          </p:pic>
          <p:sp>
            <p:nvSpPr>
              <p:cNvPr id="193" name="圆形"/>
              <p:cNvSpPr/>
              <p:nvPr/>
            </p:nvSpPr>
            <p:spPr>
              <a:xfrm>
                <a:off x="1538388" y="0"/>
                <a:ext cx="1270001"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94" name="tron.png" descr="tron.png"/>
              <p:cNvPicPr>
                <a:picLocks noChangeAspect="1"/>
              </p:cNvPicPr>
              <p:nvPr/>
            </p:nvPicPr>
            <p:blipFill>
              <a:blip r:embed="rId16">
                <a:extLst/>
              </a:blip>
              <a:srcRect l="0" t="0" r="0" b="0"/>
              <a:stretch>
                <a:fillRect/>
              </a:stretch>
            </p:blipFill>
            <p:spPr>
              <a:xfrm>
                <a:off x="1766988" y="228600"/>
                <a:ext cx="812801" cy="812800"/>
              </a:xfrm>
              <a:prstGeom prst="rect">
                <a:avLst/>
              </a:prstGeom>
              <a:ln w="12700" cap="flat">
                <a:noFill/>
                <a:miter lim="400000"/>
              </a:ln>
              <a:effectLst/>
            </p:spPr>
          </p:pic>
          <p:sp>
            <p:nvSpPr>
              <p:cNvPr id="195" name="圆形"/>
              <p:cNvSpPr/>
              <p:nvPr/>
            </p:nvSpPr>
            <p:spPr>
              <a:xfrm>
                <a:off x="1538388" y="1403564"/>
                <a:ext cx="1270001" cy="1270001"/>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96" name="polkadot-new.png" descr="polkadot-new.png"/>
              <p:cNvPicPr>
                <a:picLocks noChangeAspect="1"/>
              </p:cNvPicPr>
              <p:nvPr/>
            </p:nvPicPr>
            <p:blipFill>
              <a:blip r:embed="rId17">
                <a:extLst/>
              </a:blip>
              <a:srcRect l="0" t="0" r="0" b="0"/>
              <a:stretch>
                <a:fillRect/>
              </a:stretch>
            </p:blipFill>
            <p:spPr>
              <a:xfrm>
                <a:off x="1766988" y="1632164"/>
                <a:ext cx="812801" cy="812801"/>
              </a:xfrm>
              <a:prstGeom prst="rect">
                <a:avLst/>
              </a:prstGeom>
              <a:ln w="12700" cap="flat">
                <a:noFill/>
                <a:miter lim="400000"/>
              </a:ln>
              <a:effectLst/>
            </p:spPr>
          </p:pic>
          <p:sp>
            <p:nvSpPr>
              <p:cNvPr id="197" name="圆形"/>
              <p:cNvSpPr/>
              <p:nvPr/>
            </p:nvSpPr>
            <p:spPr>
              <a:xfrm>
                <a:off x="1538388" y="2807129"/>
                <a:ext cx="1270001" cy="1270001"/>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98" name="solana.png" descr="solana.png"/>
              <p:cNvPicPr>
                <a:picLocks noChangeAspect="1"/>
              </p:cNvPicPr>
              <p:nvPr/>
            </p:nvPicPr>
            <p:blipFill>
              <a:blip r:embed="rId18">
                <a:extLst/>
              </a:blip>
              <a:srcRect l="0" t="0" r="0" b="0"/>
              <a:stretch>
                <a:fillRect/>
              </a:stretch>
            </p:blipFill>
            <p:spPr>
              <a:xfrm>
                <a:off x="1766988" y="3035729"/>
                <a:ext cx="812801" cy="812801"/>
              </a:xfrm>
              <a:prstGeom prst="rect">
                <a:avLst/>
              </a:prstGeom>
              <a:ln w="12700" cap="flat">
                <a:noFill/>
                <a:miter lim="400000"/>
              </a:ln>
              <a:effectLst/>
            </p:spPr>
          </p:pic>
          <p:sp>
            <p:nvSpPr>
              <p:cNvPr id="199" name="圆形"/>
              <p:cNvSpPr/>
              <p:nvPr/>
            </p:nvSpPr>
            <p:spPr>
              <a:xfrm>
                <a:off x="1538388" y="4216168"/>
                <a:ext cx="1270001" cy="1270001"/>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00" name="avalanche.png" descr="avalanche.png"/>
              <p:cNvPicPr>
                <a:picLocks noChangeAspect="1"/>
              </p:cNvPicPr>
              <p:nvPr/>
            </p:nvPicPr>
            <p:blipFill>
              <a:blip r:embed="rId19">
                <a:extLst/>
              </a:blip>
              <a:srcRect l="0" t="0" r="0" b="0"/>
              <a:stretch>
                <a:fillRect/>
              </a:stretch>
            </p:blipFill>
            <p:spPr>
              <a:xfrm>
                <a:off x="1766988" y="4444768"/>
                <a:ext cx="812801" cy="812801"/>
              </a:xfrm>
              <a:prstGeom prst="rect">
                <a:avLst/>
              </a:prstGeom>
              <a:ln w="12700" cap="flat">
                <a:noFill/>
                <a:miter lim="400000"/>
              </a:ln>
              <a:effectLst/>
            </p:spPr>
          </p:pic>
        </p:grpSp>
        <p:sp>
          <p:nvSpPr>
            <p:cNvPr id="202" name="Title"/>
            <p:cNvSpPr/>
            <p:nvPr/>
          </p:nvSpPr>
          <p:spPr>
            <a:xfrm>
              <a:off x="0" y="5607188"/>
              <a:ext cx="4114801"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defRPr b="1" sz="2700"/>
              </a:lvl1pPr>
            </a:lstStyle>
            <a:p>
              <a:pPr/>
              <a:r>
                <a:t>区块链</a:t>
              </a:r>
            </a:p>
          </p:txBody>
        </p:sp>
      </p:grpSp>
      <p:sp>
        <p:nvSpPr>
          <p:cNvPr id="204" name="箭头"/>
          <p:cNvSpPr/>
          <p:nvPr/>
        </p:nvSpPr>
        <p:spPr>
          <a:xfrm>
            <a:off x="20245466" y="7246874"/>
            <a:ext cx="305351" cy="305351"/>
          </a:xfrm>
          <a:prstGeom prst="rightArrow">
            <a:avLst>
              <a:gd name="adj1" fmla="val 32000"/>
              <a:gd name="adj2" fmla="val 64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05" name="线条"/>
          <p:cNvSpPr/>
          <p:nvPr/>
        </p:nvSpPr>
        <p:spPr>
          <a:xfrm>
            <a:off x="568920" y="11976679"/>
            <a:ext cx="23246160" cy="1"/>
          </a:xfrm>
          <a:prstGeom prst="line">
            <a:avLst/>
          </a:prstGeom>
          <a:ln w="25400">
            <a:solidFill>
              <a:srgbClr val="2B7AFA">
                <a:alpha val="13000"/>
              </a:srgbClr>
            </a:solidFill>
            <a:miter lim="400000"/>
            <a:tailEnd type="triangle"/>
          </a:ln>
        </p:spPr>
        <p:txBody>
          <a:bodyPr lIns="50800" tIns="50800" rIns="50800" bIns="50800" anchor="ctr"/>
          <a:lstStyle/>
          <a:p>
            <a:pPr/>
          </a:p>
        </p:txBody>
      </p:sp>
      <p:sp>
        <p:nvSpPr>
          <p:cNvPr id="206" name="开发代码"/>
          <p:cNvSpPr txBox="1"/>
          <p:nvPr/>
        </p:nvSpPr>
        <p:spPr>
          <a:xfrm>
            <a:off x="4789654" y="12303955"/>
            <a:ext cx="13335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2B7AFA">
                    <a:alpha val="35470"/>
                  </a:srgbClr>
                </a:solidFill>
              </a:defRPr>
            </a:lvl1pPr>
          </a:lstStyle>
          <a:p>
            <a:pPr/>
            <a:r>
              <a:t>开发代码</a:t>
            </a:r>
          </a:p>
        </p:txBody>
      </p:sp>
      <p:sp>
        <p:nvSpPr>
          <p:cNvPr id="207" name="即时响应式构建"/>
          <p:cNvSpPr txBox="1"/>
          <p:nvPr/>
        </p:nvSpPr>
        <p:spPr>
          <a:xfrm>
            <a:off x="13604741" y="12303955"/>
            <a:ext cx="22479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2B7AFA">
                    <a:alpha val="35470"/>
                  </a:srgbClr>
                </a:solidFill>
              </a:defRPr>
            </a:lvl1pPr>
          </a:lstStyle>
          <a:p>
            <a:pPr/>
            <a:r>
              <a:t>即时响应式构建</a:t>
            </a:r>
          </a:p>
        </p:txBody>
      </p:sp>
      <p:sp>
        <p:nvSpPr>
          <p:cNvPr id="208" name="部署到测试网络"/>
          <p:cNvSpPr txBox="1"/>
          <p:nvPr/>
        </p:nvSpPr>
        <p:spPr>
          <a:xfrm>
            <a:off x="21097290" y="12303955"/>
            <a:ext cx="22479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2B7AFA">
                    <a:alpha val="35470"/>
                  </a:srgbClr>
                </a:solidFill>
              </a:defRPr>
            </a:lvl1pPr>
          </a:lstStyle>
          <a:p>
            <a:pPr/>
            <a:r>
              <a:t>部署到测试网络</a:t>
            </a:r>
          </a:p>
        </p:txBody>
      </p:sp>
      <p:sp>
        <p:nvSpPr>
          <p:cNvPr id="209" name="拉取代码"/>
          <p:cNvSpPr txBox="1"/>
          <p:nvPr/>
        </p:nvSpPr>
        <p:spPr>
          <a:xfrm>
            <a:off x="1102983" y="12303955"/>
            <a:ext cx="13335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2B7AFA">
                    <a:alpha val="35470"/>
                  </a:srgbClr>
                </a:solidFill>
              </a:defRPr>
            </a:lvl1pPr>
          </a:lstStyle>
          <a:p>
            <a:pPr/>
            <a:r>
              <a:t>拉取代码</a:t>
            </a:r>
          </a:p>
        </p:txBody>
      </p:sp>
      <p:sp>
        <p:nvSpPr>
          <p:cNvPr id="210" name="Environment…"/>
          <p:cNvSpPr txBox="1"/>
          <p:nvPr>
            <p:ph type="title" idx="4294967295"/>
          </p:nvPr>
        </p:nvSpPr>
        <p:spPr>
          <a:xfrm>
            <a:off x="420637" y="1182177"/>
            <a:ext cx="7999566" cy="2479989"/>
          </a:xfrm>
          <a:prstGeom prst="rect">
            <a:avLst/>
          </a:prstGeom>
        </p:spPr>
        <p:txBody>
          <a:bodyPr/>
          <a:lstStyle/>
          <a:p>
            <a:pPr algn="r" defTabSz="1438619">
              <a:defRPr b="0" spc="-240" sz="12035">
                <a:latin typeface="Helvetica Neue Bold Condensed"/>
                <a:ea typeface="Helvetica Neue Bold Condensed"/>
                <a:cs typeface="Helvetica Neue Bold Condensed"/>
                <a:sym typeface="Helvetica Neue Bold Condensed"/>
              </a:defRPr>
            </a:pPr>
            <a:r>
              <a:t>Environment</a:t>
            </a:r>
          </a:p>
          <a:p>
            <a:pPr algn="r" defTabSz="1438619">
              <a:defRPr b="0" spc="707" sz="5899">
                <a:solidFill>
                  <a:srgbClr val="A9A9A9"/>
                </a:solidFill>
                <a:latin typeface="Helvetica Neue UltraLight"/>
                <a:ea typeface="Helvetica Neue UltraLight"/>
                <a:cs typeface="Helvetica Neue UltraLight"/>
                <a:sym typeface="Helvetica Neue UltraLight"/>
              </a:defRPr>
            </a:pPr>
            <a:r>
              <a:t>as a Service</a:t>
            </a:r>
          </a:p>
        </p:txBody>
      </p:sp>
      <p:pic>
        <p:nvPicPr>
          <p:cNvPr id="211" name="intellij.png" descr="intellij.png"/>
          <p:cNvPicPr>
            <a:picLocks noChangeAspect="0"/>
          </p:cNvPicPr>
          <p:nvPr/>
        </p:nvPicPr>
        <p:blipFill>
          <a:blip r:embed="rId20">
            <a:extLst/>
          </a:blip>
          <a:stretch>
            <a:fillRect/>
          </a:stretch>
        </p:blipFill>
        <p:spPr>
          <a:xfrm>
            <a:off x="3859924" y="4564093"/>
            <a:ext cx="444501" cy="444501"/>
          </a:xfrm>
          <a:prstGeom prst="rect">
            <a:avLst/>
          </a:prstGeom>
          <a:ln w="12700">
            <a:miter lim="400000"/>
          </a:ln>
        </p:spPr>
      </p:pic>
      <p:pic>
        <p:nvPicPr>
          <p:cNvPr id="212" name="vim.png" descr="vim.png"/>
          <p:cNvPicPr>
            <a:picLocks noChangeAspect="1"/>
          </p:cNvPicPr>
          <p:nvPr/>
        </p:nvPicPr>
        <p:blipFill>
          <a:blip r:embed="rId21">
            <a:extLst/>
          </a:blip>
          <a:stretch>
            <a:fillRect/>
          </a:stretch>
        </p:blipFill>
        <p:spPr>
          <a:xfrm>
            <a:off x="6586443" y="4564093"/>
            <a:ext cx="444501" cy="444501"/>
          </a:xfrm>
          <a:prstGeom prst="rect">
            <a:avLst/>
          </a:prstGeom>
          <a:ln w="12700">
            <a:miter lim="400000"/>
          </a:ln>
        </p:spPr>
      </p:pic>
      <p:pic>
        <p:nvPicPr>
          <p:cNvPr id="213" name="bitbucket.png" descr="bitbucket.png"/>
          <p:cNvPicPr>
            <a:picLocks noChangeAspect="1"/>
          </p:cNvPicPr>
          <p:nvPr/>
        </p:nvPicPr>
        <p:blipFill>
          <a:blip r:embed="rId22">
            <a:extLst/>
          </a:blip>
          <a:stretch>
            <a:fillRect/>
          </a:stretch>
        </p:blipFill>
        <p:spPr>
          <a:xfrm>
            <a:off x="1058533" y="8160808"/>
            <a:ext cx="609601" cy="514351"/>
          </a:xfrm>
          <a:prstGeom prst="rect">
            <a:avLst/>
          </a:prstGeom>
          <a:ln w="12700">
            <a:miter lim="400000"/>
          </a:ln>
        </p:spPr>
      </p:pic>
      <p:sp>
        <p:nvSpPr>
          <p:cNvPr id="255" name="连接线"/>
          <p:cNvSpPr/>
          <p:nvPr/>
        </p:nvSpPr>
        <p:spPr>
          <a:xfrm>
            <a:off x="1535698" y="6620026"/>
            <a:ext cx="906747" cy="357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15" y="7911"/>
                  <a:pt x="11315" y="15111"/>
                  <a:pt x="21600" y="21600"/>
                </a:cubicBezTo>
              </a:path>
            </a:pathLst>
          </a:custGeom>
          <a:ln w="25400">
            <a:solidFill>
              <a:srgbClr val="FFFFFF"/>
            </a:solidFill>
            <a:miter lim="400000"/>
            <a:tailEnd type="triangle"/>
          </a:ln>
        </p:spPr>
        <p:txBody>
          <a:bodyPr/>
          <a:lstStyle/>
          <a:p>
            <a:pPr/>
          </a:p>
        </p:txBody>
      </p:sp>
      <p:sp>
        <p:nvSpPr>
          <p:cNvPr id="256" name="连接线"/>
          <p:cNvSpPr/>
          <p:nvPr/>
        </p:nvSpPr>
        <p:spPr>
          <a:xfrm>
            <a:off x="1638551" y="7399024"/>
            <a:ext cx="803184" cy="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FFFFFF"/>
            </a:solidFill>
            <a:miter lim="400000"/>
            <a:tailEnd type="triangle"/>
          </a:ln>
        </p:spPr>
        <p:txBody>
          <a:bodyPr/>
          <a:lstStyle/>
          <a:p>
            <a:pPr/>
          </a:p>
        </p:txBody>
      </p:sp>
      <p:sp>
        <p:nvSpPr>
          <p:cNvPr id="257" name="连接线"/>
          <p:cNvSpPr/>
          <p:nvPr/>
        </p:nvSpPr>
        <p:spPr>
          <a:xfrm>
            <a:off x="1636208" y="7658362"/>
            <a:ext cx="805091" cy="502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688" y="5638"/>
                  <a:pt x="6488" y="12838"/>
                  <a:pt x="0" y="21600"/>
                </a:cubicBezTo>
              </a:path>
            </a:pathLst>
          </a:custGeom>
          <a:ln w="25400">
            <a:solidFill>
              <a:srgbClr val="FFFFFF"/>
            </a:solidFill>
            <a:miter lim="400000"/>
            <a:headEnd type="triangle"/>
          </a:ln>
        </p:spPr>
        <p:txBody>
          <a:bodyPr/>
          <a:lstStyle/>
          <a:p>
            <a:pPr/>
          </a:p>
        </p:txBody>
      </p:sp>
      <p:grpSp>
        <p:nvGrpSpPr>
          <p:cNvPr id="254" name="成组"/>
          <p:cNvGrpSpPr/>
          <p:nvPr/>
        </p:nvGrpSpPr>
        <p:grpSpPr>
          <a:xfrm>
            <a:off x="12635868" y="4943262"/>
            <a:ext cx="5953631" cy="2361167"/>
            <a:chOff x="0" y="0"/>
            <a:chExt cx="5953630" cy="2361165"/>
          </a:xfrm>
        </p:grpSpPr>
        <p:grpSp>
          <p:nvGrpSpPr>
            <p:cNvPr id="219" name="成组"/>
            <p:cNvGrpSpPr/>
            <p:nvPr/>
          </p:nvGrpSpPr>
          <p:grpSpPr>
            <a:xfrm>
              <a:off x="87211" y="0"/>
              <a:ext cx="769701" cy="769701"/>
              <a:chOff x="0" y="0"/>
              <a:chExt cx="769700" cy="769700"/>
            </a:xfrm>
          </p:grpSpPr>
          <p:sp>
            <p:nvSpPr>
              <p:cNvPr id="217"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18" name="6381641b6a60932fb3c3c2d9_crsLQ2lVok-0X37hZ_7RSl62vTm5GRP0Ws4xyPt4E5I.jpeg" descr="6381641b6a60932fb3c3c2d9_crsLQ2lVok-0X37hZ_7RSl62vTm5GRP0Ws4xyPt4E5I.jpeg"/>
              <p:cNvPicPr>
                <a:picLocks noChangeAspect="1"/>
              </p:cNvPicPr>
              <p:nvPr/>
            </p:nvPicPr>
            <p:blipFill>
              <a:blip r:embed="rId23">
                <a:extLst/>
              </a:blip>
              <a:srcRect l="0" t="0" r="0" b="0"/>
              <a:stretch>
                <a:fillRect/>
              </a:stretch>
            </p:blipFill>
            <p:spPr>
              <a:xfrm>
                <a:off x="138545" y="138545"/>
                <a:ext cx="492609" cy="492609"/>
              </a:xfrm>
              <a:prstGeom prst="rect">
                <a:avLst/>
              </a:prstGeom>
              <a:ln w="12700" cap="flat">
                <a:noFill/>
                <a:miter lim="400000"/>
              </a:ln>
              <a:effectLst/>
            </p:spPr>
          </p:pic>
        </p:grpSp>
        <p:grpSp>
          <p:nvGrpSpPr>
            <p:cNvPr id="222" name="成组"/>
            <p:cNvGrpSpPr/>
            <p:nvPr/>
          </p:nvGrpSpPr>
          <p:grpSpPr>
            <a:xfrm>
              <a:off x="1106555" y="0"/>
              <a:ext cx="769701" cy="769701"/>
              <a:chOff x="0" y="0"/>
              <a:chExt cx="769700" cy="769700"/>
            </a:xfrm>
          </p:grpSpPr>
          <p:sp>
            <p:nvSpPr>
              <p:cNvPr id="220"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21" name="637aee50bbca04f7979c0bd0_MXH6u3QxpdQg3R1Fwmkf6mM077pL8_mOTtYl0j316C0.png" descr="637aee50bbca04f7979c0bd0_MXH6u3QxpdQg3R1Fwmkf6mM077pL8_mOTtYl0j316C0.png"/>
              <p:cNvPicPr>
                <a:picLocks noChangeAspect="1"/>
              </p:cNvPicPr>
              <p:nvPr/>
            </p:nvPicPr>
            <p:blipFill>
              <a:blip r:embed="rId24">
                <a:extLst/>
              </a:blip>
              <a:srcRect l="2391" t="0" r="2391" b="0"/>
              <a:stretch>
                <a:fillRect/>
              </a:stretch>
            </p:blipFill>
            <p:spPr>
              <a:xfrm>
                <a:off x="138545" y="138545"/>
                <a:ext cx="492609" cy="492609"/>
              </a:xfrm>
              <a:prstGeom prst="rect">
                <a:avLst/>
              </a:prstGeom>
              <a:ln w="12700" cap="flat">
                <a:noFill/>
                <a:miter lim="400000"/>
              </a:ln>
              <a:effectLst/>
            </p:spPr>
          </p:pic>
        </p:grpSp>
        <p:grpSp>
          <p:nvGrpSpPr>
            <p:cNvPr id="225" name="成组"/>
            <p:cNvGrpSpPr/>
            <p:nvPr/>
          </p:nvGrpSpPr>
          <p:grpSpPr>
            <a:xfrm>
              <a:off x="2125899" y="0"/>
              <a:ext cx="769701" cy="769701"/>
              <a:chOff x="0" y="0"/>
              <a:chExt cx="769700" cy="769700"/>
            </a:xfrm>
          </p:grpSpPr>
          <p:sp>
            <p:nvSpPr>
              <p:cNvPr id="223"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24" name="6381647665ee3a87543d0928_vybGoq342prylf63J3pFnJQrTLiauY3mCZLmUk2VLbM.jpeg" descr="6381647665ee3a87543d0928_vybGoq342prylf63J3pFnJQrTLiauY3mCZLmUk2VLbM.jpeg"/>
              <p:cNvPicPr>
                <a:picLocks noChangeAspect="1"/>
              </p:cNvPicPr>
              <p:nvPr/>
            </p:nvPicPr>
            <p:blipFill>
              <a:blip r:embed="rId25">
                <a:extLst/>
              </a:blip>
              <a:srcRect l="0" t="0" r="0" b="0"/>
              <a:stretch>
                <a:fillRect/>
              </a:stretch>
            </p:blipFill>
            <p:spPr>
              <a:xfrm>
                <a:off x="138546" y="138545"/>
                <a:ext cx="492609" cy="492609"/>
              </a:xfrm>
              <a:prstGeom prst="rect">
                <a:avLst/>
              </a:prstGeom>
              <a:ln w="12700" cap="flat">
                <a:noFill/>
                <a:miter lim="400000"/>
              </a:ln>
              <a:effectLst/>
            </p:spPr>
          </p:pic>
        </p:grpSp>
        <p:grpSp>
          <p:nvGrpSpPr>
            <p:cNvPr id="228" name="成组"/>
            <p:cNvGrpSpPr/>
            <p:nvPr/>
          </p:nvGrpSpPr>
          <p:grpSpPr>
            <a:xfrm>
              <a:off x="87211" y="958376"/>
              <a:ext cx="769701" cy="769701"/>
              <a:chOff x="0" y="0"/>
              <a:chExt cx="769700" cy="769700"/>
            </a:xfrm>
          </p:grpSpPr>
          <p:sp>
            <p:nvSpPr>
              <p:cNvPr id="226"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27" name="637aed650de9a4a0db1c0a70_2g2rTPRLWuRzAKJKamtXI92RnAHFfGzPJY9gFrO4HZE.png" descr="637aed650de9a4a0db1c0a70_2g2rTPRLWuRzAKJKamtXI92RnAHFfGzPJY9gFrO4HZE.png"/>
              <p:cNvPicPr>
                <a:picLocks noChangeAspect="1"/>
              </p:cNvPicPr>
              <p:nvPr/>
            </p:nvPicPr>
            <p:blipFill>
              <a:blip r:embed="rId26">
                <a:extLst/>
              </a:blip>
              <a:srcRect l="248" t="0" r="248" b="0"/>
              <a:stretch>
                <a:fillRect/>
              </a:stretch>
            </p:blipFill>
            <p:spPr>
              <a:xfrm>
                <a:off x="138545" y="138545"/>
                <a:ext cx="492609" cy="492609"/>
              </a:xfrm>
              <a:prstGeom prst="rect">
                <a:avLst/>
              </a:prstGeom>
              <a:ln w="12700" cap="flat">
                <a:noFill/>
                <a:miter lim="400000"/>
              </a:ln>
              <a:effectLst/>
            </p:spPr>
          </p:pic>
        </p:grpSp>
        <p:grpSp>
          <p:nvGrpSpPr>
            <p:cNvPr id="231" name="成组"/>
            <p:cNvGrpSpPr/>
            <p:nvPr/>
          </p:nvGrpSpPr>
          <p:grpSpPr>
            <a:xfrm>
              <a:off x="1106555" y="958376"/>
              <a:ext cx="769701" cy="769701"/>
              <a:chOff x="0" y="0"/>
              <a:chExt cx="769700" cy="769700"/>
            </a:xfrm>
          </p:grpSpPr>
          <p:sp>
            <p:nvSpPr>
              <p:cNvPr id="229"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30" name="638168f328b9fd674fdd4ba4_IMc9Y1r5nbflkB4MjVcXPjgijhk2nsdNMSh6lKvxgrI.png" descr="638168f328b9fd674fdd4ba4_IMc9Y1r5nbflkB4MjVcXPjgijhk2nsdNMSh6lKvxgrI.png"/>
              <p:cNvPicPr>
                <a:picLocks noChangeAspect="1"/>
              </p:cNvPicPr>
              <p:nvPr/>
            </p:nvPicPr>
            <p:blipFill>
              <a:blip r:embed="rId27">
                <a:extLst/>
              </a:blip>
              <a:srcRect l="0" t="0" r="0" b="0"/>
              <a:stretch>
                <a:fillRect/>
              </a:stretch>
            </p:blipFill>
            <p:spPr>
              <a:xfrm>
                <a:off x="138545" y="138545"/>
                <a:ext cx="492609" cy="492609"/>
              </a:xfrm>
              <a:prstGeom prst="rect">
                <a:avLst/>
              </a:prstGeom>
              <a:ln w="12700" cap="flat">
                <a:noFill/>
                <a:miter lim="400000"/>
              </a:ln>
              <a:effectLst/>
            </p:spPr>
          </p:pic>
        </p:grpSp>
        <p:grpSp>
          <p:nvGrpSpPr>
            <p:cNvPr id="234" name="成组"/>
            <p:cNvGrpSpPr/>
            <p:nvPr/>
          </p:nvGrpSpPr>
          <p:grpSpPr>
            <a:xfrm>
              <a:off x="3145243" y="26094"/>
              <a:ext cx="769701" cy="769702"/>
              <a:chOff x="0" y="0"/>
              <a:chExt cx="769700" cy="769700"/>
            </a:xfrm>
          </p:grpSpPr>
          <p:sp>
            <p:nvSpPr>
              <p:cNvPr id="232"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33" name="637aec65fa17b762ea690e60_rW-kyRyOxaEizYR7r3ts4U6ItrY4kaMjedTF9rXUfzY.png" descr="637aec65fa17b762ea690e60_rW-kyRyOxaEizYR7r3ts4U6ItrY4kaMjedTF9rXUfzY.png"/>
              <p:cNvPicPr>
                <a:picLocks noChangeAspect="1"/>
              </p:cNvPicPr>
              <p:nvPr/>
            </p:nvPicPr>
            <p:blipFill>
              <a:blip r:embed="rId28">
                <a:extLst/>
              </a:blip>
              <a:srcRect l="0" t="0" r="0" b="0"/>
              <a:stretch>
                <a:fillRect/>
              </a:stretch>
            </p:blipFill>
            <p:spPr>
              <a:xfrm>
                <a:off x="138545" y="138546"/>
                <a:ext cx="492609" cy="492609"/>
              </a:xfrm>
              <a:prstGeom prst="rect">
                <a:avLst/>
              </a:prstGeom>
              <a:ln w="12700" cap="flat">
                <a:noFill/>
                <a:miter lim="400000"/>
              </a:ln>
              <a:effectLst/>
            </p:spPr>
          </p:pic>
        </p:grpSp>
        <p:grpSp>
          <p:nvGrpSpPr>
            <p:cNvPr id="237" name="成组"/>
            <p:cNvGrpSpPr/>
            <p:nvPr/>
          </p:nvGrpSpPr>
          <p:grpSpPr>
            <a:xfrm>
              <a:off x="5183930" y="26094"/>
              <a:ext cx="769701" cy="769702"/>
              <a:chOff x="0" y="0"/>
              <a:chExt cx="769700" cy="769700"/>
            </a:xfrm>
          </p:grpSpPr>
          <p:sp>
            <p:nvSpPr>
              <p:cNvPr id="235"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36" name="6381644a28b9fd4530d81716_rtkTaVh0KCu0QiPw86kORwQaCO2u1mwg0dBQyBDFi5o.jpeg" descr="6381644a28b9fd4530d81716_rtkTaVh0KCu0QiPw86kORwQaCO2u1mwg0dBQyBDFi5o.jpeg"/>
              <p:cNvPicPr>
                <a:picLocks noChangeAspect="1"/>
              </p:cNvPicPr>
              <p:nvPr/>
            </p:nvPicPr>
            <p:blipFill>
              <a:blip r:embed="rId29">
                <a:extLst/>
              </a:blip>
              <a:srcRect l="0" t="0" r="0" b="0"/>
              <a:stretch>
                <a:fillRect/>
              </a:stretch>
            </p:blipFill>
            <p:spPr>
              <a:xfrm>
                <a:off x="138546" y="138546"/>
                <a:ext cx="492609" cy="492609"/>
              </a:xfrm>
              <a:prstGeom prst="rect">
                <a:avLst/>
              </a:prstGeom>
              <a:ln w="12700" cap="flat">
                <a:noFill/>
                <a:miter lim="400000"/>
              </a:ln>
              <a:effectLst/>
            </p:spPr>
          </p:pic>
        </p:grpSp>
        <p:grpSp>
          <p:nvGrpSpPr>
            <p:cNvPr id="240" name="成组"/>
            <p:cNvGrpSpPr/>
            <p:nvPr/>
          </p:nvGrpSpPr>
          <p:grpSpPr>
            <a:xfrm>
              <a:off x="3145243" y="958376"/>
              <a:ext cx="769701" cy="769701"/>
              <a:chOff x="0" y="0"/>
              <a:chExt cx="769700" cy="769700"/>
            </a:xfrm>
          </p:grpSpPr>
          <p:sp>
            <p:nvSpPr>
              <p:cNvPr id="238"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39" name="637e69a63f543fff546bd4d5_PR8A59OUYtYAR5k1xa3ESgETa5w0ONT4ZEhlq8ZVwAA.jpeg" descr="637e69a63f543fff546bd4d5_PR8A59OUYtYAR5k1xa3ESgETa5w0ONT4ZEhlq8ZVwAA.jpeg"/>
              <p:cNvPicPr>
                <a:picLocks noChangeAspect="1"/>
              </p:cNvPicPr>
              <p:nvPr/>
            </p:nvPicPr>
            <p:blipFill>
              <a:blip r:embed="rId30">
                <a:extLst/>
              </a:blip>
              <a:srcRect l="0" t="0" r="0" b="0"/>
              <a:stretch>
                <a:fillRect/>
              </a:stretch>
            </p:blipFill>
            <p:spPr>
              <a:xfrm>
                <a:off x="138545" y="138545"/>
                <a:ext cx="492609" cy="492609"/>
              </a:xfrm>
              <a:prstGeom prst="rect">
                <a:avLst/>
              </a:prstGeom>
              <a:ln w="12700" cap="flat">
                <a:noFill/>
                <a:miter lim="400000"/>
              </a:ln>
              <a:effectLst/>
            </p:spPr>
          </p:pic>
        </p:grpSp>
        <p:grpSp>
          <p:nvGrpSpPr>
            <p:cNvPr id="243" name="成组"/>
            <p:cNvGrpSpPr/>
            <p:nvPr/>
          </p:nvGrpSpPr>
          <p:grpSpPr>
            <a:xfrm>
              <a:off x="4164587" y="958376"/>
              <a:ext cx="769701" cy="769701"/>
              <a:chOff x="0" y="0"/>
              <a:chExt cx="769700" cy="769700"/>
            </a:xfrm>
          </p:grpSpPr>
          <p:sp>
            <p:nvSpPr>
              <p:cNvPr id="241"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42" name="637aed5e91e731816f4a08b2_fAcRXp__7gOu_MWJxTryZtpOhcS-n_iiYSwP6KWS0os.jpeg" descr="637aed5e91e731816f4a08b2_fAcRXp__7gOu_MWJxTryZtpOhcS-n_iiYSwP6KWS0os.jpeg"/>
              <p:cNvPicPr>
                <a:picLocks noChangeAspect="1"/>
              </p:cNvPicPr>
              <p:nvPr/>
            </p:nvPicPr>
            <p:blipFill>
              <a:blip r:embed="rId31">
                <a:extLst/>
              </a:blip>
              <a:srcRect l="0" t="0" r="0" b="0"/>
              <a:stretch>
                <a:fillRect/>
              </a:stretch>
            </p:blipFill>
            <p:spPr>
              <a:xfrm>
                <a:off x="138545" y="138545"/>
                <a:ext cx="492609" cy="492609"/>
              </a:xfrm>
              <a:prstGeom prst="rect">
                <a:avLst/>
              </a:prstGeom>
              <a:ln w="12700" cap="flat">
                <a:noFill/>
                <a:miter lim="400000"/>
              </a:ln>
              <a:effectLst/>
            </p:spPr>
          </p:pic>
        </p:grpSp>
        <p:grpSp>
          <p:nvGrpSpPr>
            <p:cNvPr id="246" name="成组"/>
            <p:cNvGrpSpPr/>
            <p:nvPr/>
          </p:nvGrpSpPr>
          <p:grpSpPr>
            <a:xfrm>
              <a:off x="5183930" y="958376"/>
              <a:ext cx="769701" cy="769701"/>
              <a:chOff x="0" y="0"/>
              <a:chExt cx="769700" cy="769700"/>
            </a:xfrm>
          </p:grpSpPr>
          <p:sp>
            <p:nvSpPr>
              <p:cNvPr id="244"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45" name="637aed5865985630f418d886_U1cq_2Hc6whNYm4vfR9T7DYsk6NkIf1MtzJm3dgCkXI.png" descr="637aed5865985630f418d886_U1cq_2Hc6whNYm4vfR9T7DYsk6NkIf1MtzJm3dgCkXI.png"/>
              <p:cNvPicPr>
                <a:picLocks noChangeAspect="1"/>
              </p:cNvPicPr>
              <p:nvPr/>
            </p:nvPicPr>
            <p:blipFill>
              <a:blip r:embed="rId32">
                <a:extLst/>
              </a:blip>
              <a:srcRect l="0" t="0" r="0" b="0"/>
              <a:stretch>
                <a:fillRect/>
              </a:stretch>
            </p:blipFill>
            <p:spPr>
              <a:xfrm>
                <a:off x="138546" y="138545"/>
                <a:ext cx="492609" cy="492609"/>
              </a:xfrm>
              <a:prstGeom prst="rect">
                <a:avLst/>
              </a:prstGeom>
              <a:ln w="12700" cap="flat">
                <a:noFill/>
                <a:miter lim="400000"/>
              </a:ln>
              <a:effectLst/>
            </p:spPr>
          </p:pic>
        </p:grpSp>
        <p:grpSp>
          <p:nvGrpSpPr>
            <p:cNvPr id="249" name="成组"/>
            <p:cNvGrpSpPr/>
            <p:nvPr/>
          </p:nvGrpSpPr>
          <p:grpSpPr>
            <a:xfrm>
              <a:off x="4164587" y="26094"/>
              <a:ext cx="769701" cy="769702"/>
              <a:chOff x="0" y="0"/>
              <a:chExt cx="769700" cy="769700"/>
            </a:xfrm>
          </p:grpSpPr>
          <p:sp>
            <p:nvSpPr>
              <p:cNvPr id="247"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48" name="anchor.png" descr="anchor.png"/>
              <p:cNvPicPr>
                <a:picLocks noChangeAspect="1"/>
              </p:cNvPicPr>
              <p:nvPr/>
            </p:nvPicPr>
            <p:blipFill>
              <a:blip r:embed="rId33">
                <a:extLst/>
              </a:blip>
              <a:stretch>
                <a:fillRect/>
              </a:stretch>
            </p:blipFill>
            <p:spPr>
              <a:xfrm>
                <a:off x="120191" y="120192"/>
                <a:ext cx="492609" cy="492609"/>
              </a:xfrm>
              <a:prstGeom prst="rect">
                <a:avLst/>
              </a:prstGeom>
              <a:ln w="12700" cap="flat">
                <a:noFill/>
                <a:miter lim="400000"/>
              </a:ln>
              <a:effectLst/>
            </p:spPr>
          </p:pic>
        </p:grpSp>
        <p:grpSp>
          <p:nvGrpSpPr>
            <p:cNvPr id="252" name="成组"/>
            <p:cNvGrpSpPr/>
            <p:nvPr/>
          </p:nvGrpSpPr>
          <p:grpSpPr>
            <a:xfrm>
              <a:off x="2125899" y="958376"/>
              <a:ext cx="769701" cy="769701"/>
              <a:chOff x="0" y="0"/>
              <a:chExt cx="769700" cy="769700"/>
            </a:xfrm>
          </p:grpSpPr>
          <p:sp>
            <p:nvSpPr>
              <p:cNvPr id="250" name="圆角矩形"/>
              <p:cNvSpPr/>
              <p:nvPr/>
            </p:nvSpPr>
            <p:spPr>
              <a:xfrm>
                <a:off x="0" y="0"/>
                <a:ext cx="769701" cy="769701"/>
              </a:xfrm>
              <a:prstGeom prst="roundRect">
                <a:avLst>
                  <a:gd name="adj" fmla="val 15000"/>
                </a:avLst>
              </a:prstGeom>
              <a:solidFill>
                <a:srgbClr val="0D1D4E"/>
              </a:solidFill>
              <a:ln w="25400" cap="flat">
                <a:solidFill>
                  <a:srgbClr val="152554"/>
                </a:solidFill>
                <a:prstDash val="solid"/>
                <a:miter lim="400000"/>
              </a:ln>
              <a:effectLst>
                <a:outerShdw sx="100000" sy="100000" kx="0" ky="0" algn="b" rotWithShape="0" blurRad="241300" dist="15206" dir="5400000">
                  <a:srgbClr val="FFFFFF">
                    <a:alpha val="43123"/>
                  </a:srgbClr>
                </a:outerShdw>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51" name="svgexport-1.png" descr="svgexport-1.png"/>
              <p:cNvPicPr>
                <a:picLocks noChangeAspect="1"/>
              </p:cNvPicPr>
              <p:nvPr/>
            </p:nvPicPr>
            <p:blipFill>
              <a:blip r:embed="rId34">
                <a:extLst/>
              </a:blip>
              <a:srcRect l="0" t="0" r="75720" b="0"/>
              <a:stretch>
                <a:fillRect/>
              </a:stretch>
            </p:blipFill>
            <p:spPr>
              <a:xfrm>
                <a:off x="101744" y="101652"/>
                <a:ext cx="492609" cy="516080"/>
              </a:xfrm>
              <a:prstGeom prst="rect">
                <a:avLst/>
              </a:prstGeom>
              <a:ln w="12700" cap="flat">
                <a:noFill/>
                <a:miter lim="400000"/>
              </a:ln>
              <a:effectLst/>
            </p:spPr>
          </p:pic>
        </p:grpSp>
        <p:sp>
          <p:nvSpPr>
            <p:cNvPr id="253" name="包容已有框架与开发工具☝️"/>
            <p:cNvSpPr txBox="1"/>
            <p:nvPr/>
          </p:nvSpPr>
          <p:spPr>
            <a:xfrm>
              <a:off x="0" y="1903965"/>
              <a:ext cx="2908301"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包容已有框架与开发工具☝️</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amp-demo-go.mov" descr="amp-demo-go.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219200" y="-33868"/>
            <a:ext cx="21945600" cy="13716001"/>
          </a:xfrm>
          <a:prstGeom prst="rect">
            <a:avLst/>
          </a:prstGeom>
          <a:ln w="12700">
            <a:miter lim="400000"/>
          </a:ln>
        </p:spPr>
      </p:pic>
      <p:sp>
        <p:nvSpPr>
          <p:cNvPr id="260" name="产品演示…"/>
          <p:cNvSpPr txBox="1"/>
          <p:nvPr>
            <p:ph type="title"/>
          </p:nvPr>
        </p:nvSpPr>
        <p:spPr>
          <a:prstGeom prst="rect">
            <a:avLst/>
          </a:prstGeom>
          <a:solidFill>
            <a:srgbClr val="2B7AFA"/>
          </a:solidFill>
          <a:effectLst>
            <a:outerShdw sx="100000" sy="100000" kx="0" ky="0" algn="b" rotWithShape="0" blurRad="1143000" dist="61247" dir="5400000">
              <a:srgbClr val="FFFFFF"/>
            </a:outerShdw>
          </a:effectLst>
        </p:spPr>
        <p:txBody>
          <a:bodyPr/>
          <a:lstStyle/>
          <a:p>
            <a:pPr/>
            <a:r>
              <a:t>产品演示</a:t>
            </a:r>
          </a:p>
          <a:p>
            <a:pPr>
              <a:defRPr spc="-159" sz="8000"/>
            </a:pPr>
          </a:p>
          <a:p>
            <a:pPr>
              <a:defRPr spc="-39" sz="2000">
                <a:solidFill>
                  <a:srgbClr val="A9A9A9"/>
                </a:solidFill>
              </a:defRPr>
            </a:pPr>
            <a:r>
              <a:t>演示视频无法播放时，可复制以下链接在浏览器中打开</a:t>
            </a:r>
          </a:p>
          <a:p>
            <a:pPr>
              <a:defRPr spc="-48" sz="2400">
                <a:solidFill>
                  <a:srgbClr val="A9A9A9"/>
                </a:solidFill>
              </a:defRPr>
            </a:pPr>
            <a:r>
              <a:rPr u="sng">
                <a:hlinkClick r:id="rId5" invalidUrl="" action="" tgtFrame="" tooltip="" history="1" highlightClick="0" endSnd="0"/>
              </a:rPr>
              <a:t>https://amphitheatre.app/videos/demo.mp4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260"/>
                                        </p:tgtEl>
                                        <p:attrNameLst>
                                          <p:attrName>style.opacity</p:attrName>
                                        </p:attrNameLst>
                                      </p:cBhvr>
                                      <p:to>
                                        <p:strVal val="0.00"/>
                                      </p:to>
                                    </p:set>
                                    <p:animEffect filter="image" prLst="opacity: 0.00; ">
                                      <p:cBhvr>
                                        <p:cTn id="7" dur="indefinite" fill="hold"/>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Class="mediacall" nodeType="clickEffect" presetSubtype="0" presetID="1" grpId="2" fill="hold">
                                  <p:stCondLst>
                                    <p:cond delay="0"/>
                                  </p:stCondLst>
                                  <p:childTnLst>
                                    <p:cmd type="call" cmd="playFrom(0.0)">
                                      <p:cBhvr>
                                        <p:cTn id="11" dur="48033" fill="hold"/>
                                        <p:tgtEl>
                                          <p:spTgt spid="25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2" fill="hold" display="0">
                  <p:stCondLst>
                    <p:cond delay="indefinite"/>
                  </p:stCondLst>
                </p:cTn>
                <p:tgtEl>
                  <p:spTgt spid="259"/>
                </p:tgtEl>
              </p:cMediaNode>
            </p:video>
            <p:seq concurrent="1" prevAc="none" nextAc="seek">
              <p:cTn id="13" evtFilter="cancelBubble" nodeType="interactiveSeq" restart="whenNotActive" fill="hold">
                <p:stCondLst>
                  <p:cond delay="0" evt="onClick">
                    <p:tgtEl>
                      <p:spTgt spid="259"/>
                    </p:tgtEl>
                  </p:cond>
                </p:stCondLst>
                <p:endSync delay="0" evt="end">
                  <p:rtn val="all"/>
                </p:endSync>
                <p:childTnLst>
                  <p:par>
                    <p:cTn id="14" fill="hold">
                      <p:stCondLst>
                        <p:cond delay="0"/>
                      </p:stCondLst>
                      <p:childTnLst>
                        <p:par>
                          <p:cTn id="15" fill="hold">
                            <p:stCondLst>
                              <p:cond delay="0"/>
                            </p:stCondLst>
                            <p:childTnLst>
                              <p:par>
                                <p:cTn id="16" presetClass="mediacall" nodeType="clickEffect" presetSubtype="0" presetID="2" fill="hold">
                                  <p:stCondLst>
                                    <p:cond delay="0"/>
                                  </p:stCondLst>
                                  <p:childTnLst>
                                    <p:cmd type="call" cmd="togglePause">
                                      <p:cBhvr>
                                        <p:cTn id="17" dur="1" fill="hold"/>
                                        <p:tgtEl>
                                          <p:spTgt spid="259"/>
                                        </p:tgtEl>
                                      </p:cBhvr>
                                    </p:cmd>
                                  </p:childTnLst>
                                </p:cTn>
                              </p:par>
                            </p:childTnLst>
                          </p:cTn>
                        </p:par>
                      </p:childTnLst>
                    </p:cTn>
                  </p:par>
                </p:childTnLst>
              </p:cTn>
              <p:nextCondLst>
                <p:cond delay="0" evt="onClick">
                  <p:tgtEl>
                    <p:spTgt spid="259"/>
                  </p:tgtEl>
                </p:cond>
              </p:nextCondLst>
            </p:seq>
          </p:childTnLst>
        </p:cTn>
      </p:par>
    </p:tnLst>
    <p:bldLst>
      <p:bldP build="whole" bldLvl="1" animBg="1" rev="0" advAuto="0" spid="260"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云端即时构建，无需繁琐的安装设置，加速开发迭代速度"/>
          <p:cNvSpPr txBox="1"/>
          <p:nvPr>
            <p:ph type="title"/>
          </p:nvPr>
        </p:nvSpPr>
        <p:spPr>
          <a:xfrm>
            <a:off x="1206500" y="947249"/>
            <a:ext cx="21971000" cy="1434949"/>
          </a:xfrm>
          <a:prstGeom prst="rect">
            <a:avLst/>
          </a:prstGeom>
        </p:spPr>
        <p:txBody>
          <a:bodyPr/>
          <a:lstStyle>
            <a:lvl1pPr defTabSz="1999437">
              <a:defRPr spc="-139" sz="6969"/>
            </a:lvl1pPr>
          </a:lstStyle>
          <a:p>
            <a:pPr/>
            <a:r>
              <a:t>云端即时构建，无需繁琐的安装设置，加速开发迭代速度</a:t>
            </a:r>
          </a:p>
        </p:txBody>
      </p:sp>
      <p:sp>
        <p:nvSpPr>
          <p:cNvPr id="263" name="调试、测试、部署一站式服务，不需要安装特殊工具。只需要增加新的编程语言和工具构建包即可轻松地支持如 Ethereum，Solana、Sui、Aleo 等可编程区块链。"/>
          <p:cNvSpPr txBox="1"/>
          <p:nvPr>
            <p:ph type="body" idx="21"/>
          </p:nvPr>
        </p:nvSpPr>
        <p:spPr>
          <a:xfrm>
            <a:off x="1206500" y="2245962"/>
            <a:ext cx="21971000" cy="1606888"/>
          </a:xfrm>
          <a:prstGeom prst="rect">
            <a:avLst/>
          </a:prstGeom>
          <a:extLst>
            <a:ext uri="{C572A759-6A51-4108-AA02-DFA0A04FC94B}">
              <ma14:wrappingTextBoxFlag xmlns:ma14="http://schemas.microsoft.com/office/mac/drawingml/2011/main" val="1"/>
            </a:ext>
          </a:extLst>
        </p:spPr>
        <p:txBody>
          <a:bodyPr/>
          <a:lstStyle>
            <a:lvl1pPr defTabSz="643889">
              <a:defRPr sz="4290"/>
            </a:lvl1pPr>
          </a:lstStyle>
          <a:p>
            <a:pPr/>
            <a:r>
              <a:t>调试、测试、部署一站式服务，不需要安装特殊工具。只需要增加新的编程语言和工具构建包即可轻松地支持如 Ethereum，Solana、Sui、Aleo 等可编程区块链。</a:t>
            </a:r>
          </a:p>
        </p:txBody>
      </p:sp>
      <p:grpSp>
        <p:nvGrpSpPr>
          <p:cNvPr id="268" name="成组"/>
          <p:cNvGrpSpPr/>
          <p:nvPr/>
        </p:nvGrpSpPr>
        <p:grpSpPr>
          <a:xfrm>
            <a:off x="4942817" y="5939328"/>
            <a:ext cx="2545783" cy="1492292"/>
            <a:chOff x="0" y="0"/>
            <a:chExt cx="2545781" cy="1492290"/>
          </a:xfrm>
        </p:grpSpPr>
        <p:sp>
          <p:nvSpPr>
            <p:cNvPr id="264" name="圆角矩形"/>
            <p:cNvSpPr/>
            <p:nvPr/>
          </p:nvSpPr>
          <p:spPr>
            <a:xfrm>
              <a:off x="0" y="0"/>
              <a:ext cx="2545782" cy="1492291"/>
            </a:xfrm>
            <a:prstGeom prst="roundRect">
              <a:avLst>
                <a:gd name="adj" fmla="val 8916"/>
              </a:avLst>
            </a:prstGeom>
            <a:solidFill>
              <a:srgbClr val="FFFFFF"/>
            </a:solidFill>
            <a:ln w="12700" cap="flat">
              <a:solidFill>
                <a:schemeClr val="accent1">
                  <a:lumOff val="13575"/>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65" name="637aee02389f7a4492f03751_DGnvLoeTue9bnTMhtV-am9d8r8ufSRMNwGn9N8NMQqk.png" descr="637aee02389f7a4492f03751_DGnvLoeTue9bnTMhtV-am9d8r8ufSRMNwGn9N8NMQqk.png"/>
            <p:cNvPicPr>
              <a:picLocks noChangeAspect="1"/>
            </p:cNvPicPr>
            <p:nvPr/>
          </p:nvPicPr>
          <p:blipFill>
            <a:blip r:embed="rId2">
              <a:extLst/>
            </a:blip>
            <a:stretch>
              <a:fillRect/>
            </a:stretch>
          </p:blipFill>
          <p:spPr>
            <a:xfrm>
              <a:off x="168300" y="160302"/>
              <a:ext cx="304121" cy="479330"/>
            </a:xfrm>
            <a:prstGeom prst="rect">
              <a:avLst/>
            </a:prstGeom>
            <a:ln w="12700" cap="flat">
              <a:noFill/>
              <a:miter lim="400000"/>
            </a:ln>
            <a:effectLst/>
          </p:spPr>
        </p:pic>
        <p:sp>
          <p:nvSpPr>
            <p:cNvPr id="266" name="Solidity"/>
            <p:cNvSpPr txBox="1"/>
            <p:nvPr/>
          </p:nvSpPr>
          <p:spPr>
            <a:xfrm>
              <a:off x="768865" y="206813"/>
              <a:ext cx="1008051" cy="3788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defRPr b="1" sz="1900">
                  <a:solidFill>
                    <a:srgbClr val="000000"/>
                  </a:solidFill>
                </a:defRPr>
              </a:lvl1pPr>
            </a:lstStyle>
            <a:p>
              <a:pPr/>
              <a:r>
                <a:t>Solidity</a:t>
              </a:r>
            </a:p>
          </p:txBody>
        </p:sp>
        <p:sp>
          <p:nvSpPr>
            <p:cNvPr id="267" name="用于编写 EVM 兼容智能合约的最广泛使用的编程语言。"/>
            <p:cNvSpPr txBox="1"/>
            <p:nvPr/>
          </p:nvSpPr>
          <p:spPr>
            <a:xfrm>
              <a:off x="75813" y="772400"/>
              <a:ext cx="2394156" cy="5552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1300">
                  <a:solidFill>
                    <a:srgbClr val="000000"/>
                  </a:solidFill>
                </a:defRPr>
              </a:lvl1pPr>
            </a:lstStyle>
            <a:p>
              <a:pPr/>
              <a:r>
                <a:t>用于编写 EVM 兼容智能合约的最广泛使用的编程语言。</a:t>
              </a:r>
            </a:p>
          </p:txBody>
        </p:sp>
      </p:grpSp>
      <p:grpSp>
        <p:nvGrpSpPr>
          <p:cNvPr id="273" name="成组"/>
          <p:cNvGrpSpPr/>
          <p:nvPr/>
        </p:nvGrpSpPr>
        <p:grpSpPr>
          <a:xfrm>
            <a:off x="4942817" y="8453928"/>
            <a:ext cx="2545783" cy="1492292"/>
            <a:chOff x="0" y="0"/>
            <a:chExt cx="2545781" cy="1492290"/>
          </a:xfrm>
        </p:grpSpPr>
        <p:sp>
          <p:nvSpPr>
            <p:cNvPr id="269" name="圆角矩形"/>
            <p:cNvSpPr/>
            <p:nvPr/>
          </p:nvSpPr>
          <p:spPr>
            <a:xfrm>
              <a:off x="0" y="0"/>
              <a:ext cx="2545782" cy="1492291"/>
            </a:xfrm>
            <a:prstGeom prst="roundRect">
              <a:avLst>
                <a:gd name="adj" fmla="val 8916"/>
              </a:avLst>
            </a:prstGeom>
            <a:solidFill>
              <a:srgbClr val="FFFFFF"/>
            </a:solidFill>
            <a:ln w="12700" cap="flat">
              <a:solidFill>
                <a:schemeClr val="accent1">
                  <a:lumOff val="13575"/>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70" name="637adcf3389f7a61a0ddd5c7_AnCRYQ1PCKFFy8IcHYh6u2BvXP39Qu4jRrbq-TrYP-Y.png" descr="637adcf3389f7a61a0ddd5c7_AnCRYQ1PCKFFy8IcHYh6u2BvXP39Qu4jRrbq-TrYP-Y.png"/>
            <p:cNvPicPr>
              <a:picLocks noChangeAspect="1"/>
            </p:cNvPicPr>
            <p:nvPr/>
          </p:nvPicPr>
          <p:blipFill>
            <a:blip r:embed="rId3">
              <a:extLst/>
            </a:blip>
            <a:srcRect l="0" t="0" r="0" b="0"/>
            <a:stretch>
              <a:fillRect/>
            </a:stretch>
          </p:blipFill>
          <p:spPr>
            <a:xfrm>
              <a:off x="83092" y="160302"/>
              <a:ext cx="475861" cy="475861"/>
            </a:xfrm>
            <a:prstGeom prst="rect">
              <a:avLst/>
            </a:prstGeom>
            <a:ln w="12700" cap="flat">
              <a:noFill/>
              <a:miter lim="400000"/>
            </a:ln>
            <a:effectLst/>
          </p:spPr>
        </p:pic>
        <p:sp>
          <p:nvSpPr>
            <p:cNvPr id="271" name="Rust"/>
            <p:cNvSpPr txBox="1"/>
            <p:nvPr/>
          </p:nvSpPr>
          <p:spPr>
            <a:xfrm>
              <a:off x="768865" y="206813"/>
              <a:ext cx="656866" cy="3788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defRPr b="1" sz="1900">
                  <a:solidFill>
                    <a:srgbClr val="000000"/>
                  </a:solidFill>
                </a:defRPr>
              </a:lvl1pPr>
            </a:lstStyle>
            <a:p>
              <a:pPr/>
              <a:r>
                <a:t>Rust</a:t>
              </a:r>
            </a:p>
          </p:txBody>
        </p:sp>
        <p:sp>
          <p:nvSpPr>
            <p:cNvPr id="272" name="用于为 Solana 编写灵活的智能合约的低级编程语言。"/>
            <p:cNvSpPr txBox="1"/>
            <p:nvPr/>
          </p:nvSpPr>
          <p:spPr>
            <a:xfrm>
              <a:off x="75813" y="772400"/>
              <a:ext cx="2394157" cy="5552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1300">
                  <a:solidFill>
                    <a:srgbClr val="000000"/>
                  </a:solidFill>
                </a:defRPr>
              </a:lvl1pPr>
            </a:lstStyle>
            <a:p>
              <a:pPr/>
              <a:r>
                <a:t>用于为 Solana 编写灵活的智能合约的低级编程语言。</a:t>
              </a:r>
            </a:p>
          </p:txBody>
        </p:sp>
      </p:grpSp>
      <p:grpSp>
        <p:nvGrpSpPr>
          <p:cNvPr id="278" name="成组"/>
          <p:cNvGrpSpPr/>
          <p:nvPr/>
        </p:nvGrpSpPr>
        <p:grpSpPr>
          <a:xfrm>
            <a:off x="4942817" y="10968528"/>
            <a:ext cx="2545783" cy="1492292"/>
            <a:chOff x="0" y="0"/>
            <a:chExt cx="2545781" cy="1492290"/>
          </a:xfrm>
        </p:grpSpPr>
        <p:sp>
          <p:nvSpPr>
            <p:cNvPr id="274" name="圆角矩形"/>
            <p:cNvSpPr/>
            <p:nvPr/>
          </p:nvSpPr>
          <p:spPr>
            <a:xfrm>
              <a:off x="0" y="0"/>
              <a:ext cx="2545782" cy="1492291"/>
            </a:xfrm>
            <a:prstGeom prst="roundRect">
              <a:avLst>
                <a:gd name="adj" fmla="val 8916"/>
              </a:avLst>
            </a:prstGeom>
            <a:solidFill>
              <a:srgbClr val="FFFFFF"/>
            </a:solidFill>
            <a:ln w="12700" cap="flat">
              <a:solidFill>
                <a:schemeClr val="accent1">
                  <a:lumOff val="13575"/>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75" name="637e9799786d2e8332a5b665_XuvYtKjpPTSeO0w0E0dlUkDpSeOU1goPKGPfGgfi640.png" descr="637e9799786d2e8332a5b665_XuvYtKjpPTSeO0w0E0dlUkDpSeOU1goPKGPfGgfi640.png"/>
            <p:cNvPicPr>
              <a:picLocks noChangeAspect="1"/>
            </p:cNvPicPr>
            <p:nvPr/>
          </p:nvPicPr>
          <p:blipFill>
            <a:blip r:embed="rId4">
              <a:extLst/>
            </a:blip>
            <a:srcRect l="0" t="0" r="0" b="0"/>
            <a:stretch>
              <a:fillRect/>
            </a:stretch>
          </p:blipFill>
          <p:spPr>
            <a:xfrm>
              <a:off x="84413" y="160303"/>
              <a:ext cx="475861" cy="475861"/>
            </a:xfrm>
            <a:prstGeom prst="rect">
              <a:avLst/>
            </a:prstGeom>
            <a:ln w="12700" cap="flat">
              <a:noFill/>
              <a:miter lim="400000"/>
            </a:ln>
            <a:effectLst/>
          </p:spPr>
        </p:pic>
        <p:sp>
          <p:nvSpPr>
            <p:cNvPr id="276" name="Move"/>
            <p:cNvSpPr txBox="1"/>
            <p:nvPr/>
          </p:nvSpPr>
          <p:spPr>
            <a:xfrm>
              <a:off x="768865" y="206814"/>
              <a:ext cx="766077" cy="3788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defRPr b="1" sz="1900">
                  <a:solidFill>
                    <a:srgbClr val="000000"/>
                  </a:solidFill>
                </a:defRPr>
              </a:lvl1pPr>
            </a:lstStyle>
            <a:p>
              <a:pPr/>
              <a:r>
                <a:t>Move</a:t>
              </a:r>
            </a:p>
          </p:txBody>
        </p:sp>
        <p:sp>
          <p:nvSpPr>
            <p:cNvPr id="277" name="Move 编程语言的学习资源，用于在 Aptos 和 Sui 链上创建智能合约。"/>
            <p:cNvSpPr txBox="1"/>
            <p:nvPr/>
          </p:nvSpPr>
          <p:spPr>
            <a:xfrm>
              <a:off x="75813" y="647220"/>
              <a:ext cx="2394156" cy="805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1300">
                  <a:solidFill>
                    <a:srgbClr val="000000"/>
                  </a:solidFill>
                </a:defRPr>
              </a:lvl1pPr>
            </a:lstStyle>
            <a:p>
              <a:pPr/>
              <a:r>
                <a:t>Move 编程语言的学习资源，用于在 Aptos 和 Sui 链上创建智能合约。</a:t>
              </a:r>
            </a:p>
          </p:txBody>
        </p:sp>
      </p:grpSp>
      <p:grpSp>
        <p:nvGrpSpPr>
          <p:cNvPr id="295" name="成组"/>
          <p:cNvGrpSpPr/>
          <p:nvPr/>
        </p:nvGrpSpPr>
        <p:grpSpPr>
          <a:xfrm>
            <a:off x="8704480" y="5945678"/>
            <a:ext cx="8183587" cy="1479592"/>
            <a:chOff x="0" y="0"/>
            <a:chExt cx="8183586" cy="1479590"/>
          </a:xfrm>
        </p:grpSpPr>
        <p:sp>
          <p:nvSpPr>
            <p:cNvPr id="279" name="圆角矩形"/>
            <p:cNvSpPr/>
            <p:nvPr/>
          </p:nvSpPr>
          <p:spPr>
            <a:xfrm>
              <a:off x="0" y="0"/>
              <a:ext cx="8183587" cy="1479591"/>
            </a:xfrm>
            <a:prstGeom prst="roundRect">
              <a:avLst>
                <a:gd name="adj" fmla="val 10097"/>
              </a:avLst>
            </a:prstGeom>
            <a:gradFill flip="none" rotWithShape="1">
              <a:gsLst>
                <a:gs pos="15">
                  <a:schemeClr val="accent1">
                    <a:lumOff val="13543"/>
                    <a:alpha val="50499"/>
                  </a:schemeClr>
                </a:gs>
                <a:gs pos="100000">
                  <a:srgbClr val="000000">
                    <a:alpha val="17173"/>
                  </a:srgbClr>
                </a:gs>
              </a:gsLst>
              <a:path path="shape">
                <a:fillToRect l="50000" t="-232" r="50000" b="100232"/>
              </a:path>
            </a:gradFill>
            <a:ln w="12700" cap="flat">
              <a:solidFill>
                <a:srgbClr val="1212EE"/>
              </a:solidFill>
              <a:prstDash val="solid"/>
              <a:miter lim="400000"/>
            </a:ln>
            <a:effectLst/>
          </p:spPr>
          <p:txBody>
            <a:bodyPr wrap="square" lIns="50800" tIns="50800" rIns="50800" bIns="50800" numCol="1" anchor="ctr">
              <a:noAutofit/>
            </a:bodyPr>
            <a:lstStyle/>
            <a:p>
              <a:pPr lvl="1">
                <a:lnSpc>
                  <a:spcPct val="90000"/>
                </a:lnSpc>
                <a:spcBef>
                  <a:spcPts val="4500"/>
                </a:spcBef>
                <a:defRPr sz="4800"/>
              </a:pPr>
            </a:p>
          </p:txBody>
        </p:sp>
        <p:grpSp>
          <p:nvGrpSpPr>
            <p:cNvPr id="282" name="成组"/>
            <p:cNvGrpSpPr/>
            <p:nvPr/>
          </p:nvGrpSpPr>
          <p:grpSpPr>
            <a:xfrm>
              <a:off x="184740" y="104795"/>
              <a:ext cx="1270001" cy="1270001"/>
              <a:chOff x="0" y="0"/>
              <a:chExt cx="1270000" cy="1270000"/>
            </a:xfrm>
          </p:grpSpPr>
          <p:sp>
            <p:nvSpPr>
              <p:cNvPr id="280"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81" name="6381641b6a60932fb3c3c2d9_crsLQ2lVok-0X37hZ_7RSl62vTm5GRP0Ws4xyPt4E5I.jpeg" descr="6381641b6a60932fb3c3c2d9_crsLQ2lVok-0X37hZ_7RSl62vTm5GRP0Ws4xyPt4E5I.jpeg"/>
              <p:cNvPicPr>
                <a:picLocks noChangeAspect="1"/>
              </p:cNvPicPr>
              <p:nvPr/>
            </p:nvPicPr>
            <p:blipFill>
              <a:blip r:embed="rId5">
                <a:extLst/>
              </a:blip>
              <a:srcRect l="0" t="0" r="0" b="0"/>
              <a:stretch>
                <a:fillRect/>
              </a:stretch>
            </p:blipFill>
            <p:spPr>
              <a:xfrm>
                <a:off x="228600" y="228600"/>
                <a:ext cx="812800" cy="812800"/>
              </a:xfrm>
              <a:prstGeom prst="rect">
                <a:avLst/>
              </a:prstGeom>
              <a:ln w="12700" cap="flat">
                <a:noFill/>
                <a:miter lim="400000"/>
              </a:ln>
              <a:effectLst/>
            </p:spPr>
          </p:pic>
        </p:grpSp>
        <p:grpSp>
          <p:nvGrpSpPr>
            <p:cNvPr id="285" name="成组"/>
            <p:cNvGrpSpPr/>
            <p:nvPr/>
          </p:nvGrpSpPr>
          <p:grpSpPr>
            <a:xfrm>
              <a:off x="1808067" y="104795"/>
              <a:ext cx="1270001" cy="1270001"/>
              <a:chOff x="0" y="0"/>
              <a:chExt cx="1270000" cy="1270000"/>
            </a:xfrm>
          </p:grpSpPr>
          <p:sp>
            <p:nvSpPr>
              <p:cNvPr id="283"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84" name="637aee50bbca04f7979c0bd0_MXH6u3QxpdQg3R1Fwmkf6mM077pL8_mOTtYl0j316C0.png" descr="637aee50bbca04f7979c0bd0_MXH6u3QxpdQg3R1Fwmkf6mM077pL8_mOTtYl0j316C0.png"/>
              <p:cNvPicPr>
                <a:picLocks noChangeAspect="1"/>
              </p:cNvPicPr>
              <p:nvPr/>
            </p:nvPicPr>
            <p:blipFill>
              <a:blip r:embed="rId6">
                <a:extLst/>
              </a:blip>
              <a:srcRect l="2391" t="0" r="2391" b="0"/>
              <a:stretch>
                <a:fillRect/>
              </a:stretch>
            </p:blipFill>
            <p:spPr>
              <a:xfrm>
                <a:off x="228600" y="228600"/>
                <a:ext cx="812801" cy="812800"/>
              </a:xfrm>
              <a:prstGeom prst="rect">
                <a:avLst/>
              </a:prstGeom>
              <a:ln w="12700" cap="flat">
                <a:noFill/>
                <a:miter lim="400000"/>
              </a:ln>
              <a:effectLst/>
            </p:spPr>
          </p:pic>
        </p:grpSp>
        <p:grpSp>
          <p:nvGrpSpPr>
            <p:cNvPr id="288" name="成组"/>
            <p:cNvGrpSpPr/>
            <p:nvPr/>
          </p:nvGrpSpPr>
          <p:grpSpPr>
            <a:xfrm>
              <a:off x="5054720" y="104795"/>
              <a:ext cx="1270001" cy="1270001"/>
              <a:chOff x="0" y="0"/>
              <a:chExt cx="1270000" cy="1270000"/>
            </a:xfrm>
          </p:grpSpPr>
          <p:sp>
            <p:nvSpPr>
              <p:cNvPr id="286"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87" name="6381647665ee3a87543d0928_vybGoq342prylf63J3pFnJQrTLiauY3mCZLmUk2VLbM.jpeg" descr="6381647665ee3a87543d0928_vybGoq342prylf63J3pFnJQrTLiauY3mCZLmUk2VLbM.jpeg"/>
              <p:cNvPicPr>
                <a:picLocks noChangeAspect="1"/>
              </p:cNvPicPr>
              <p:nvPr/>
            </p:nvPicPr>
            <p:blipFill>
              <a:blip r:embed="rId7">
                <a:extLst/>
              </a:blip>
              <a:srcRect l="0" t="0" r="0" b="0"/>
              <a:stretch>
                <a:fillRect/>
              </a:stretch>
            </p:blipFill>
            <p:spPr>
              <a:xfrm>
                <a:off x="228600" y="228600"/>
                <a:ext cx="812800" cy="812800"/>
              </a:xfrm>
              <a:prstGeom prst="rect">
                <a:avLst/>
              </a:prstGeom>
              <a:ln w="12700" cap="flat">
                <a:noFill/>
                <a:miter lim="400000"/>
              </a:ln>
              <a:effectLst/>
            </p:spPr>
          </p:pic>
        </p:grpSp>
        <p:grpSp>
          <p:nvGrpSpPr>
            <p:cNvPr id="291" name="成组"/>
            <p:cNvGrpSpPr/>
            <p:nvPr/>
          </p:nvGrpSpPr>
          <p:grpSpPr>
            <a:xfrm>
              <a:off x="3431394" y="104795"/>
              <a:ext cx="1270001" cy="1270001"/>
              <a:chOff x="0" y="0"/>
              <a:chExt cx="1270000" cy="1270000"/>
            </a:xfrm>
          </p:grpSpPr>
          <p:sp>
            <p:nvSpPr>
              <p:cNvPr id="289"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90" name="637aed650de9a4a0db1c0a70_2g2rTPRLWuRzAKJKamtXI92RnAHFfGzPJY9gFrO4HZE.png" descr="637aed650de9a4a0db1c0a70_2g2rTPRLWuRzAKJKamtXI92RnAHFfGzPJY9gFrO4HZE.png"/>
              <p:cNvPicPr>
                <a:picLocks noChangeAspect="1"/>
              </p:cNvPicPr>
              <p:nvPr/>
            </p:nvPicPr>
            <p:blipFill>
              <a:blip r:embed="rId8">
                <a:extLst/>
              </a:blip>
              <a:srcRect l="248" t="0" r="248" b="0"/>
              <a:stretch>
                <a:fillRect/>
              </a:stretch>
            </p:blipFill>
            <p:spPr>
              <a:xfrm>
                <a:off x="228600" y="228600"/>
                <a:ext cx="812801" cy="812800"/>
              </a:xfrm>
              <a:prstGeom prst="rect">
                <a:avLst/>
              </a:prstGeom>
              <a:ln w="12700" cap="flat">
                <a:noFill/>
                <a:miter lim="400000"/>
              </a:ln>
              <a:effectLst/>
            </p:spPr>
          </p:pic>
        </p:grpSp>
        <p:grpSp>
          <p:nvGrpSpPr>
            <p:cNvPr id="294" name="成组"/>
            <p:cNvGrpSpPr/>
            <p:nvPr/>
          </p:nvGrpSpPr>
          <p:grpSpPr>
            <a:xfrm>
              <a:off x="6678048" y="104795"/>
              <a:ext cx="1270001" cy="1270001"/>
              <a:chOff x="0" y="0"/>
              <a:chExt cx="1270000" cy="1270000"/>
            </a:xfrm>
          </p:grpSpPr>
          <p:sp>
            <p:nvSpPr>
              <p:cNvPr id="292"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93" name="637af4a0acb14d088c4db5e4_wCRLVtzC9bSrcPsuDgVKRYTodjtaGX3DYVvUALJ6IiA.jpeg" descr="637af4a0acb14d088c4db5e4_wCRLVtzC9bSrcPsuDgVKRYTodjtaGX3DYVvUALJ6IiA.jpeg"/>
              <p:cNvPicPr>
                <a:picLocks noChangeAspect="1"/>
              </p:cNvPicPr>
              <p:nvPr/>
            </p:nvPicPr>
            <p:blipFill>
              <a:blip r:embed="rId9">
                <a:extLst/>
              </a:blip>
              <a:srcRect l="0" t="0" r="0" b="0"/>
              <a:stretch>
                <a:fillRect/>
              </a:stretch>
            </p:blipFill>
            <p:spPr>
              <a:xfrm>
                <a:off x="228600" y="228600"/>
                <a:ext cx="812800" cy="812800"/>
              </a:xfrm>
              <a:prstGeom prst="rect">
                <a:avLst/>
              </a:prstGeom>
              <a:ln w="12700" cap="flat">
                <a:noFill/>
                <a:miter lim="400000"/>
              </a:ln>
              <a:effectLst/>
            </p:spPr>
          </p:pic>
        </p:grpSp>
      </p:grpSp>
      <p:grpSp>
        <p:nvGrpSpPr>
          <p:cNvPr id="312" name="成组"/>
          <p:cNvGrpSpPr/>
          <p:nvPr/>
        </p:nvGrpSpPr>
        <p:grpSpPr>
          <a:xfrm>
            <a:off x="8704480" y="10974878"/>
            <a:ext cx="8183587" cy="1479592"/>
            <a:chOff x="0" y="0"/>
            <a:chExt cx="8183586" cy="1479590"/>
          </a:xfrm>
        </p:grpSpPr>
        <p:sp>
          <p:nvSpPr>
            <p:cNvPr id="296" name="圆角矩形"/>
            <p:cNvSpPr/>
            <p:nvPr/>
          </p:nvSpPr>
          <p:spPr>
            <a:xfrm>
              <a:off x="0" y="0"/>
              <a:ext cx="8183587" cy="1479591"/>
            </a:xfrm>
            <a:prstGeom prst="roundRect">
              <a:avLst>
                <a:gd name="adj" fmla="val 10097"/>
              </a:avLst>
            </a:prstGeom>
            <a:gradFill flip="none" rotWithShape="1">
              <a:gsLst>
                <a:gs pos="15">
                  <a:schemeClr val="accent1">
                    <a:lumOff val="13543"/>
                    <a:alpha val="50499"/>
                  </a:schemeClr>
                </a:gs>
                <a:gs pos="100000">
                  <a:srgbClr val="000000">
                    <a:alpha val="17173"/>
                  </a:srgbClr>
                </a:gs>
              </a:gsLst>
              <a:path path="shape">
                <a:fillToRect l="50000" t="-232" r="50000" b="100232"/>
              </a:path>
            </a:gradFill>
            <a:ln w="12700" cap="flat">
              <a:solidFill>
                <a:srgbClr val="1212EE"/>
              </a:solidFill>
              <a:prstDash val="solid"/>
              <a:miter lim="400000"/>
            </a:ln>
            <a:effectLst/>
          </p:spPr>
          <p:txBody>
            <a:bodyPr wrap="square" lIns="50800" tIns="50800" rIns="50800" bIns="50800" numCol="1" anchor="ctr">
              <a:noAutofit/>
            </a:bodyPr>
            <a:lstStyle/>
            <a:p>
              <a:pPr lvl="1">
                <a:lnSpc>
                  <a:spcPct val="90000"/>
                </a:lnSpc>
                <a:spcBef>
                  <a:spcPts val="4500"/>
                </a:spcBef>
                <a:defRPr sz="4800"/>
              </a:pPr>
            </a:p>
          </p:txBody>
        </p:sp>
        <p:grpSp>
          <p:nvGrpSpPr>
            <p:cNvPr id="299" name="成组"/>
            <p:cNvGrpSpPr/>
            <p:nvPr/>
          </p:nvGrpSpPr>
          <p:grpSpPr>
            <a:xfrm>
              <a:off x="5118219" y="104795"/>
              <a:ext cx="1270001" cy="1270001"/>
              <a:chOff x="0" y="0"/>
              <a:chExt cx="1270000" cy="1270000"/>
            </a:xfrm>
          </p:grpSpPr>
          <p:sp>
            <p:nvSpPr>
              <p:cNvPr id="297"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98" name="637aec65fa17b762ea690e60_rW-kyRyOxaEizYR7r3ts4U6ItrY4kaMjedTF9rXUfzY.png" descr="637aec65fa17b762ea690e60_rW-kyRyOxaEizYR7r3ts4U6ItrY4kaMjedTF9rXUfzY.png"/>
              <p:cNvPicPr>
                <a:picLocks noChangeAspect="1"/>
              </p:cNvPicPr>
              <p:nvPr/>
            </p:nvPicPr>
            <p:blipFill>
              <a:blip r:embed="rId10">
                <a:extLst/>
              </a:blip>
              <a:srcRect l="0" t="0" r="0" b="0"/>
              <a:stretch>
                <a:fillRect/>
              </a:stretch>
            </p:blipFill>
            <p:spPr>
              <a:xfrm>
                <a:off x="228600" y="228600"/>
                <a:ext cx="812800" cy="812800"/>
              </a:xfrm>
              <a:prstGeom prst="rect">
                <a:avLst/>
              </a:prstGeom>
              <a:ln w="12700" cap="flat">
                <a:noFill/>
                <a:miter lim="400000"/>
              </a:ln>
              <a:effectLst/>
            </p:spPr>
          </p:pic>
        </p:grpSp>
        <p:grpSp>
          <p:nvGrpSpPr>
            <p:cNvPr id="302" name="成组"/>
            <p:cNvGrpSpPr/>
            <p:nvPr/>
          </p:nvGrpSpPr>
          <p:grpSpPr>
            <a:xfrm>
              <a:off x="6754243" y="104795"/>
              <a:ext cx="1270001" cy="1270001"/>
              <a:chOff x="0" y="0"/>
              <a:chExt cx="1270000" cy="1270000"/>
            </a:xfrm>
          </p:grpSpPr>
          <p:sp>
            <p:nvSpPr>
              <p:cNvPr id="300"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01" name="6381644a28b9fd4530d81716_rtkTaVh0KCu0QiPw86kORwQaCO2u1mwg0dBQyBDFi5o.jpeg" descr="6381644a28b9fd4530d81716_rtkTaVh0KCu0QiPw86kORwQaCO2u1mwg0dBQyBDFi5o.jpeg"/>
              <p:cNvPicPr>
                <a:picLocks noChangeAspect="1"/>
              </p:cNvPicPr>
              <p:nvPr/>
            </p:nvPicPr>
            <p:blipFill>
              <a:blip r:embed="rId11">
                <a:extLst/>
              </a:blip>
              <a:srcRect l="0" t="0" r="0" b="0"/>
              <a:stretch>
                <a:fillRect/>
              </a:stretch>
            </p:blipFill>
            <p:spPr>
              <a:xfrm>
                <a:off x="228600" y="228600"/>
                <a:ext cx="812800" cy="812800"/>
              </a:xfrm>
              <a:prstGeom prst="rect">
                <a:avLst/>
              </a:prstGeom>
              <a:ln w="12700" cap="flat">
                <a:noFill/>
                <a:miter lim="400000"/>
              </a:ln>
              <a:effectLst/>
            </p:spPr>
          </p:pic>
        </p:grpSp>
        <p:grpSp>
          <p:nvGrpSpPr>
            <p:cNvPr id="305" name="成组"/>
            <p:cNvGrpSpPr/>
            <p:nvPr/>
          </p:nvGrpSpPr>
          <p:grpSpPr>
            <a:xfrm>
              <a:off x="210139" y="104795"/>
              <a:ext cx="1270001" cy="1270001"/>
              <a:chOff x="0" y="0"/>
              <a:chExt cx="1270000" cy="1270000"/>
            </a:xfrm>
          </p:grpSpPr>
          <p:sp>
            <p:nvSpPr>
              <p:cNvPr id="303"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04" name="637e69a63f543fff546bd4d5_PR8A59OUYtYAR5k1xa3ESgETa5w0ONT4ZEhlq8ZVwAA.jpeg" descr="637e69a63f543fff546bd4d5_PR8A59OUYtYAR5k1xa3ESgETa5w0ONT4ZEhlq8ZVwAA.jpeg"/>
              <p:cNvPicPr>
                <a:picLocks noChangeAspect="1"/>
              </p:cNvPicPr>
              <p:nvPr/>
            </p:nvPicPr>
            <p:blipFill>
              <a:blip r:embed="rId12">
                <a:extLst/>
              </a:blip>
              <a:srcRect l="0" t="0" r="0" b="0"/>
              <a:stretch>
                <a:fillRect/>
              </a:stretch>
            </p:blipFill>
            <p:spPr>
              <a:xfrm>
                <a:off x="228600" y="228599"/>
                <a:ext cx="812800" cy="812801"/>
              </a:xfrm>
              <a:prstGeom prst="rect">
                <a:avLst/>
              </a:prstGeom>
              <a:ln w="12700" cap="flat">
                <a:noFill/>
                <a:miter lim="400000"/>
              </a:ln>
              <a:effectLst/>
            </p:spPr>
          </p:pic>
        </p:grpSp>
        <p:grpSp>
          <p:nvGrpSpPr>
            <p:cNvPr id="308" name="成组"/>
            <p:cNvGrpSpPr/>
            <p:nvPr/>
          </p:nvGrpSpPr>
          <p:grpSpPr>
            <a:xfrm>
              <a:off x="1846166" y="104795"/>
              <a:ext cx="1270001" cy="1270001"/>
              <a:chOff x="0" y="0"/>
              <a:chExt cx="1270000" cy="1270000"/>
            </a:xfrm>
          </p:grpSpPr>
          <p:sp>
            <p:nvSpPr>
              <p:cNvPr id="306"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07" name="637aed5e91e731816f4a08b2_fAcRXp__7gOu_MWJxTryZtpOhcS-n_iiYSwP6KWS0os.jpeg" descr="637aed5e91e731816f4a08b2_fAcRXp__7gOu_MWJxTryZtpOhcS-n_iiYSwP6KWS0os.jpeg"/>
              <p:cNvPicPr>
                <a:picLocks noChangeAspect="1"/>
              </p:cNvPicPr>
              <p:nvPr/>
            </p:nvPicPr>
            <p:blipFill>
              <a:blip r:embed="rId13">
                <a:extLst/>
              </a:blip>
              <a:srcRect l="0" t="0" r="0" b="0"/>
              <a:stretch>
                <a:fillRect/>
              </a:stretch>
            </p:blipFill>
            <p:spPr>
              <a:xfrm>
                <a:off x="228600" y="228599"/>
                <a:ext cx="812800" cy="812801"/>
              </a:xfrm>
              <a:prstGeom prst="rect">
                <a:avLst/>
              </a:prstGeom>
              <a:ln w="12700" cap="flat">
                <a:noFill/>
                <a:miter lim="400000"/>
              </a:ln>
              <a:effectLst/>
            </p:spPr>
          </p:pic>
        </p:grpSp>
        <p:grpSp>
          <p:nvGrpSpPr>
            <p:cNvPr id="311" name="成组"/>
            <p:cNvGrpSpPr/>
            <p:nvPr/>
          </p:nvGrpSpPr>
          <p:grpSpPr>
            <a:xfrm>
              <a:off x="3482192" y="104795"/>
              <a:ext cx="1270001" cy="1270001"/>
              <a:chOff x="0" y="0"/>
              <a:chExt cx="1270000" cy="1270000"/>
            </a:xfrm>
          </p:grpSpPr>
          <p:sp>
            <p:nvSpPr>
              <p:cNvPr id="309"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10" name="637aed5865985630f418d886_U1cq_2Hc6whNYm4vfR9T7DYsk6NkIf1MtzJm3dgCkXI.png" descr="637aed5865985630f418d886_U1cq_2Hc6whNYm4vfR9T7DYsk6NkIf1MtzJm3dgCkXI.png"/>
              <p:cNvPicPr>
                <a:picLocks noChangeAspect="1"/>
              </p:cNvPicPr>
              <p:nvPr/>
            </p:nvPicPr>
            <p:blipFill>
              <a:blip r:embed="rId14">
                <a:extLst/>
              </a:blip>
              <a:srcRect l="0" t="0" r="0" b="0"/>
              <a:stretch>
                <a:fillRect/>
              </a:stretch>
            </p:blipFill>
            <p:spPr>
              <a:xfrm>
                <a:off x="228600" y="228599"/>
                <a:ext cx="812800" cy="812801"/>
              </a:xfrm>
              <a:prstGeom prst="rect">
                <a:avLst/>
              </a:prstGeom>
              <a:ln w="12700" cap="flat">
                <a:noFill/>
                <a:miter lim="400000"/>
              </a:ln>
              <a:effectLst/>
            </p:spPr>
          </p:pic>
        </p:grpSp>
      </p:grpSp>
      <p:grpSp>
        <p:nvGrpSpPr>
          <p:cNvPr id="329" name="成组"/>
          <p:cNvGrpSpPr/>
          <p:nvPr/>
        </p:nvGrpSpPr>
        <p:grpSpPr>
          <a:xfrm>
            <a:off x="8704480" y="8460278"/>
            <a:ext cx="8183587" cy="1479592"/>
            <a:chOff x="0" y="0"/>
            <a:chExt cx="8183586" cy="1479590"/>
          </a:xfrm>
        </p:grpSpPr>
        <p:sp>
          <p:nvSpPr>
            <p:cNvPr id="313" name="圆角矩形"/>
            <p:cNvSpPr/>
            <p:nvPr/>
          </p:nvSpPr>
          <p:spPr>
            <a:xfrm>
              <a:off x="0" y="0"/>
              <a:ext cx="8183587" cy="1479591"/>
            </a:xfrm>
            <a:prstGeom prst="roundRect">
              <a:avLst>
                <a:gd name="adj" fmla="val 10097"/>
              </a:avLst>
            </a:prstGeom>
            <a:gradFill flip="none" rotWithShape="1">
              <a:gsLst>
                <a:gs pos="15">
                  <a:schemeClr val="accent1">
                    <a:lumOff val="13543"/>
                    <a:alpha val="50499"/>
                  </a:schemeClr>
                </a:gs>
                <a:gs pos="100000">
                  <a:srgbClr val="000000">
                    <a:alpha val="17173"/>
                  </a:srgbClr>
                </a:gs>
              </a:gsLst>
              <a:path path="shape">
                <a:fillToRect l="50000" t="-232" r="50000" b="100232"/>
              </a:path>
            </a:gradFill>
            <a:ln w="12700" cap="flat">
              <a:solidFill>
                <a:srgbClr val="1212EE"/>
              </a:solidFill>
              <a:prstDash val="solid"/>
              <a:miter lim="400000"/>
            </a:ln>
            <a:effectLst/>
          </p:spPr>
          <p:txBody>
            <a:bodyPr wrap="square" lIns="50800" tIns="50800" rIns="50800" bIns="50800" numCol="1" anchor="ctr">
              <a:noAutofit/>
            </a:bodyPr>
            <a:lstStyle/>
            <a:p>
              <a:pPr lvl="1">
                <a:lnSpc>
                  <a:spcPct val="90000"/>
                </a:lnSpc>
                <a:spcBef>
                  <a:spcPts val="4500"/>
                </a:spcBef>
                <a:defRPr sz="4800"/>
              </a:pPr>
            </a:p>
          </p:txBody>
        </p:sp>
        <p:grpSp>
          <p:nvGrpSpPr>
            <p:cNvPr id="316" name="成组"/>
            <p:cNvGrpSpPr/>
            <p:nvPr/>
          </p:nvGrpSpPr>
          <p:grpSpPr>
            <a:xfrm>
              <a:off x="5113929" y="104795"/>
              <a:ext cx="1270001" cy="1270001"/>
              <a:chOff x="0" y="0"/>
              <a:chExt cx="1270000" cy="1270000"/>
            </a:xfrm>
          </p:grpSpPr>
          <p:sp>
            <p:nvSpPr>
              <p:cNvPr id="314"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15" name="638168f328b9fd674fdd4ba4_IMc9Y1r5nbflkB4MjVcXPjgijhk2nsdNMSh6lKvxgrI.png" descr="638168f328b9fd674fdd4ba4_IMc9Y1r5nbflkB4MjVcXPjgijhk2nsdNMSh6lKvxgrI.png"/>
              <p:cNvPicPr>
                <a:picLocks noChangeAspect="1"/>
              </p:cNvPicPr>
              <p:nvPr/>
            </p:nvPicPr>
            <p:blipFill>
              <a:blip r:embed="rId15">
                <a:extLst/>
              </a:blip>
              <a:srcRect l="0" t="0" r="0" b="0"/>
              <a:stretch>
                <a:fillRect/>
              </a:stretch>
            </p:blipFill>
            <p:spPr>
              <a:xfrm>
                <a:off x="228600" y="228600"/>
                <a:ext cx="812800" cy="812800"/>
              </a:xfrm>
              <a:prstGeom prst="rect">
                <a:avLst/>
              </a:prstGeom>
              <a:ln w="12700" cap="flat">
                <a:noFill/>
                <a:miter lim="400000"/>
              </a:ln>
              <a:effectLst/>
            </p:spPr>
          </p:pic>
        </p:grpSp>
        <p:grpSp>
          <p:nvGrpSpPr>
            <p:cNvPr id="319" name="成组"/>
            <p:cNvGrpSpPr/>
            <p:nvPr/>
          </p:nvGrpSpPr>
          <p:grpSpPr>
            <a:xfrm>
              <a:off x="6737256" y="104795"/>
              <a:ext cx="1270001" cy="1270001"/>
              <a:chOff x="0" y="0"/>
              <a:chExt cx="1270000" cy="1270000"/>
            </a:xfrm>
          </p:grpSpPr>
          <p:sp>
            <p:nvSpPr>
              <p:cNvPr id="317"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18" name="637aed6751438b58df4f23db_vsOHSnFCWFd7F4FKD3WyqVs5OL1bbnm-OYI7HxjENC8.png" descr="637aed6751438b58df4f23db_vsOHSnFCWFd7F4FKD3WyqVs5OL1bbnm-OYI7HxjENC8.png"/>
              <p:cNvPicPr>
                <a:picLocks noChangeAspect="1"/>
              </p:cNvPicPr>
              <p:nvPr/>
            </p:nvPicPr>
            <p:blipFill>
              <a:blip r:embed="rId16">
                <a:extLst/>
              </a:blip>
              <a:srcRect l="0" t="0" r="0" b="0"/>
              <a:stretch>
                <a:fillRect/>
              </a:stretch>
            </p:blipFill>
            <p:spPr>
              <a:xfrm>
                <a:off x="228600" y="228600"/>
                <a:ext cx="812800" cy="812800"/>
              </a:xfrm>
              <a:prstGeom prst="rect">
                <a:avLst/>
              </a:prstGeom>
              <a:ln w="12700" cap="flat">
                <a:noFill/>
                <a:miter lim="400000"/>
              </a:ln>
              <a:effectLst/>
            </p:spPr>
          </p:pic>
        </p:grpSp>
        <p:grpSp>
          <p:nvGrpSpPr>
            <p:cNvPr id="322" name="成组"/>
            <p:cNvGrpSpPr/>
            <p:nvPr/>
          </p:nvGrpSpPr>
          <p:grpSpPr>
            <a:xfrm>
              <a:off x="243949" y="104795"/>
              <a:ext cx="1270001" cy="1270001"/>
              <a:chOff x="0" y="0"/>
              <a:chExt cx="1270000" cy="1270000"/>
            </a:xfrm>
          </p:grpSpPr>
          <p:sp>
            <p:nvSpPr>
              <p:cNvPr id="320"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21" name="anchor.png" descr="anchor.png"/>
              <p:cNvPicPr>
                <a:picLocks noChangeAspect="1"/>
              </p:cNvPicPr>
              <p:nvPr/>
            </p:nvPicPr>
            <p:blipFill>
              <a:blip r:embed="rId17">
                <a:extLst/>
              </a:blip>
              <a:stretch>
                <a:fillRect/>
              </a:stretch>
            </p:blipFill>
            <p:spPr>
              <a:xfrm>
                <a:off x="228600" y="228600"/>
                <a:ext cx="812800" cy="812800"/>
              </a:xfrm>
              <a:prstGeom prst="rect">
                <a:avLst/>
              </a:prstGeom>
              <a:ln w="12700" cap="flat">
                <a:noFill/>
                <a:miter lim="400000"/>
              </a:ln>
              <a:effectLst/>
            </p:spPr>
          </p:pic>
        </p:grpSp>
        <p:grpSp>
          <p:nvGrpSpPr>
            <p:cNvPr id="325" name="成组"/>
            <p:cNvGrpSpPr/>
            <p:nvPr/>
          </p:nvGrpSpPr>
          <p:grpSpPr>
            <a:xfrm>
              <a:off x="1867276" y="104795"/>
              <a:ext cx="1270001" cy="1270001"/>
              <a:chOff x="0" y="0"/>
              <a:chExt cx="1270000" cy="1270000"/>
            </a:xfrm>
          </p:grpSpPr>
          <p:sp>
            <p:nvSpPr>
              <p:cNvPr id="323"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24" name="svgexport-1.png" descr="svgexport-1.png"/>
              <p:cNvPicPr>
                <a:picLocks noChangeAspect="1"/>
              </p:cNvPicPr>
              <p:nvPr/>
            </p:nvPicPr>
            <p:blipFill>
              <a:blip r:embed="rId18">
                <a:extLst/>
              </a:blip>
              <a:srcRect l="0" t="0" r="75720" b="0"/>
              <a:stretch>
                <a:fillRect/>
              </a:stretch>
            </p:blipFill>
            <p:spPr>
              <a:xfrm>
                <a:off x="167878" y="167726"/>
                <a:ext cx="812801" cy="851528"/>
              </a:xfrm>
              <a:prstGeom prst="rect">
                <a:avLst/>
              </a:prstGeom>
              <a:ln w="12700" cap="flat">
                <a:noFill/>
                <a:miter lim="400000"/>
              </a:ln>
              <a:effectLst/>
            </p:spPr>
          </p:pic>
        </p:grpSp>
        <p:grpSp>
          <p:nvGrpSpPr>
            <p:cNvPr id="328" name="成组"/>
            <p:cNvGrpSpPr/>
            <p:nvPr/>
          </p:nvGrpSpPr>
          <p:grpSpPr>
            <a:xfrm>
              <a:off x="3490603" y="104795"/>
              <a:ext cx="1270001" cy="1270001"/>
              <a:chOff x="0" y="0"/>
              <a:chExt cx="1270000" cy="1270000"/>
            </a:xfrm>
          </p:grpSpPr>
          <p:sp>
            <p:nvSpPr>
              <p:cNvPr id="326" name="圆角矩形"/>
              <p:cNvSpPr/>
              <p:nvPr/>
            </p:nvSpPr>
            <p:spPr>
              <a:xfrm>
                <a:off x="0" y="0"/>
                <a:ext cx="1270000" cy="1270000"/>
              </a:xfrm>
              <a:prstGeom prst="roundRect">
                <a:avLst>
                  <a:gd name="adj" fmla="val 15000"/>
                </a:avLst>
              </a:prstGeom>
              <a:solidFill>
                <a:srgbClr val="0D1D4E"/>
              </a:solidFill>
              <a:ln w="25400" cap="flat">
                <a:solidFill>
                  <a:srgbClr val="152554"/>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27" name="hl_solang_horizontal-color.png" descr="hl_solang_horizontal-color.png"/>
              <p:cNvPicPr>
                <a:picLocks noChangeAspect="1"/>
              </p:cNvPicPr>
              <p:nvPr/>
            </p:nvPicPr>
            <p:blipFill>
              <a:blip r:embed="rId19">
                <a:extLst/>
              </a:blip>
              <a:srcRect l="0" t="0" r="69753" b="0"/>
              <a:stretch>
                <a:fillRect/>
              </a:stretch>
            </p:blipFill>
            <p:spPr>
              <a:xfrm>
                <a:off x="228600" y="228600"/>
                <a:ext cx="834737" cy="829601"/>
              </a:xfrm>
              <a:prstGeom prst="rect">
                <a:avLst/>
              </a:prstGeom>
              <a:ln w="12700" cap="flat">
                <a:noFill/>
                <a:miter lim="400000"/>
              </a:ln>
              <a:effectLst/>
            </p:spPr>
          </p:pic>
        </p:grpSp>
      </p:grpSp>
      <p:grpSp>
        <p:nvGrpSpPr>
          <p:cNvPr id="340" name="成组"/>
          <p:cNvGrpSpPr/>
          <p:nvPr/>
        </p:nvGrpSpPr>
        <p:grpSpPr>
          <a:xfrm>
            <a:off x="17767162" y="5945678"/>
            <a:ext cx="5436768" cy="1479592"/>
            <a:chOff x="0" y="0"/>
            <a:chExt cx="5436767" cy="1479590"/>
          </a:xfrm>
        </p:grpSpPr>
        <p:sp>
          <p:nvSpPr>
            <p:cNvPr id="330" name="圆角矩形"/>
            <p:cNvSpPr/>
            <p:nvPr/>
          </p:nvSpPr>
          <p:spPr>
            <a:xfrm>
              <a:off x="0" y="0"/>
              <a:ext cx="5436768" cy="1479591"/>
            </a:xfrm>
            <a:prstGeom prst="roundRect">
              <a:avLst>
                <a:gd name="adj" fmla="val 10097"/>
              </a:avLst>
            </a:prstGeom>
            <a:gradFill flip="none" rotWithShape="1">
              <a:gsLst>
                <a:gs pos="15">
                  <a:schemeClr val="accent1">
                    <a:lumOff val="13543"/>
                    <a:alpha val="50499"/>
                  </a:schemeClr>
                </a:gs>
                <a:gs pos="100000">
                  <a:srgbClr val="000000">
                    <a:alpha val="17173"/>
                  </a:srgbClr>
                </a:gs>
              </a:gsLst>
              <a:path path="shape">
                <a:fillToRect l="50000" t="-232" r="50000" b="100232"/>
              </a:path>
            </a:gradFill>
            <a:ln w="12700" cap="flat">
              <a:solidFill>
                <a:srgbClr val="1212EE"/>
              </a:solidFill>
              <a:prstDash val="solid"/>
              <a:miter lim="400000"/>
            </a:ln>
            <a:effectLst/>
          </p:spPr>
          <p:txBody>
            <a:bodyPr wrap="square" lIns="50800" tIns="50800" rIns="50800" bIns="50800" numCol="1" anchor="ctr">
              <a:noAutofit/>
            </a:bodyPr>
            <a:lstStyle/>
            <a:p>
              <a:pPr lvl="1">
                <a:lnSpc>
                  <a:spcPct val="90000"/>
                </a:lnSpc>
                <a:spcBef>
                  <a:spcPts val="4500"/>
                </a:spcBef>
                <a:defRPr sz="4800"/>
              </a:pPr>
            </a:p>
          </p:txBody>
        </p:sp>
        <p:grpSp>
          <p:nvGrpSpPr>
            <p:cNvPr id="333" name="成组"/>
            <p:cNvGrpSpPr/>
            <p:nvPr/>
          </p:nvGrpSpPr>
          <p:grpSpPr>
            <a:xfrm>
              <a:off x="187920" y="104961"/>
              <a:ext cx="1270001" cy="1270001"/>
              <a:chOff x="0" y="0"/>
              <a:chExt cx="1270000" cy="1270000"/>
            </a:xfrm>
          </p:grpSpPr>
          <p:sp>
            <p:nvSpPr>
              <p:cNvPr id="331" name="圆形"/>
              <p:cNvSpPr/>
              <p:nvPr/>
            </p:nvSpPr>
            <p:spPr>
              <a:xfrm>
                <a:off x="0" y="0"/>
                <a:ext cx="1270000"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32" name="ethereum.png" descr="ethereum.png"/>
              <p:cNvPicPr>
                <a:picLocks noChangeAspect="1"/>
              </p:cNvPicPr>
              <p:nvPr/>
            </p:nvPicPr>
            <p:blipFill>
              <a:blip r:embed="rId20">
                <a:extLst/>
              </a:blip>
              <a:srcRect l="0" t="0" r="0" b="0"/>
              <a:stretch>
                <a:fillRect/>
              </a:stretch>
            </p:blipFill>
            <p:spPr>
              <a:xfrm>
                <a:off x="387151" y="221879"/>
                <a:ext cx="495809" cy="812801"/>
              </a:xfrm>
              <a:prstGeom prst="rect">
                <a:avLst/>
              </a:prstGeom>
              <a:ln w="12700" cap="flat">
                <a:noFill/>
                <a:miter lim="400000"/>
              </a:ln>
              <a:effectLst/>
            </p:spPr>
          </p:pic>
        </p:grpSp>
        <p:grpSp>
          <p:nvGrpSpPr>
            <p:cNvPr id="336" name="成组"/>
            <p:cNvGrpSpPr/>
            <p:nvPr/>
          </p:nvGrpSpPr>
          <p:grpSpPr>
            <a:xfrm>
              <a:off x="2083382" y="104961"/>
              <a:ext cx="1270001" cy="1270001"/>
              <a:chOff x="0" y="0"/>
              <a:chExt cx="1270000" cy="1270000"/>
            </a:xfrm>
          </p:grpSpPr>
          <p:sp>
            <p:nvSpPr>
              <p:cNvPr id="334" name="圆形"/>
              <p:cNvSpPr/>
              <p:nvPr/>
            </p:nvSpPr>
            <p:spPr>
              <a:xfrm>
                <a:off x="0" y="0"/>
                <a:ext cx="1270000"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35" name="astar.png" descr="astar.png"/>
              <p:cNvPicPr>
                <a:picLocks noChangeAspect="1"/>
              </p:cNvPicPr>
              <p:nvPr/>
            </p:nvPicPr>
            <p:blipFill>
              <a:blip r:embed="rId21">
                <a:extLst/>
              </a:blip>
              <a:srcRect l="0" t="0" r="0" b="0"/>
              <a:stretch>
                <a:fillRect/>
              </a:stretch>
            </p:blipFill>
            <p:spPr>
              <a:xfrm>
                <a:off x="228600" y="228600"/>
                <a:ext cx="812800" cy="812800"/>
              </a:xfrm>
              <a:prstGeom prst="rect">
                <a:avLst/>
              </a:prstGeom>
              <a:ln w="12700" cap="flat">
                <a:noFill/>
                <a:miter lim="400000"/>
              </a:ln>
              <a:effectLst/>
            </p:spPr>
          </p:pic>
        </p:grpSp>
        <p:grpSp>
          <p:nvGrpSpPr>
            <p:cNvPr id="339" name="成组"/>
            <p:cNvGrpSpPr/>
            <p:nvPr/>
          </p:nvGrpSpPr>
          <p:grpSpPr>
            <a:xfrm>
              <a:off x="3978845" y="104961"/>
              <a:ext cx="1270001" cy="1270001"/>
              <a:chOff x="0" y="0"/>
              <a:chExt cx="1270000" cy="1270000"/>
            </a:xfrm>
          </p:grpSpPr>
          <p:sp>
            <p:nvSpPr>
              <p:cNvPr id="337" name="圆形"/>
              <p:cNvSpPr/>
              <p:nvPr/>
            </p:nvSpPr>
            <p:spPr>
              <a:xfrm>
                <a:off x="0" y="0"/>
                <a:ext cx="1270000"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38" name="tron.png" descr="tron.png"/>
              <p:cNvPicPr>
                <a:picLocks noChangeAspect="1"/>
              </p:cNvPicPr>
              <p:nvPr/>
            </p:nvPicPr>
            <p:blipFill>
              <a:blip r:embed="rId22">
                <a:extLst/>
              </a:blip>
              <a:srcRect l="0" t="0" r="0" b="0"/>
              <a:stretch>
                <a:fillRect/>
              </a:stretch>
            </p:blipFill>
            <p:spPr>
              <a:xfrm>
                <a:off x="228600" y="228600"/>
                <a:ext cx="812800" cy="812800"/>
              </a:xfrm>
              <a:prstGeom prst="rect">
                <a:avLst/>
              </a:prstGeom>
              <a:ln w="12700" cap="flat">
                <a:noFill/>
                <a:miter lim="400000"/>
              </a:ln>
              <a:effectLst/>
            </p:spPr>
          </p:pic>
        </p:grpSp>
      </p:grpSp>
      <p:grpSp>
        <p:nvGrpSpPr>
          <p:cNvPr id="351" name="成组"/>
          <p:cNvGrpSpPr/>
          <p:nvPr/>
        </p:nvGrpSpPr>
        <p:grpSpPr>
          <a:xfrm>
            <a:off x="17767162" y="8460278"/>
            <a:ext cx="5436768" cy="1479592"/>
            <a:chOff x="0" y="0"/>
            <a:chExt cx="5436767" cy="1479590"/>
          </a:xfrm>
        </p:grpSpPr>
        <p:sp>
          <p:nvSpPr>
            <p:cNvPr id="341" name="圆角矩形"/>
            <p:cNvSpPr/>
            <p:nvPr/>
          </p:nvSpPr>
          <p:spPr>
            <a:xfrm>
              <a:off x="0" y="0"/>
              <a:ext cx="5436768" cy="1479591"/>
            </a:xfrm>
            <a:prstGeom prst="roundRect">
              <a:avLst>
                <a:gd name="adj" fmla="val 10097"/>
              </a:avLst>
            </a:prstGeom>
            <a:gradFill flip="none" rotWithShape="1">
              <a:gsLst>
                <a:gs pos="15">
                  <a:schemeClr val="accent1">
                    <a:lumOff val="13543"/>
                    <a:alpha val="50499"/>
                  </a:schemeClr>
                </a:gs>
                <a:gs pos="100000">
                  <a:srgbClr val="000000">
                    <a:alpha val="17173"/>
                  </a:srgbClr>
                </a:gs>
              </a:gsLst>
              <a:path path="shape">
                <a:fillToRect l="50000" t="-232" r="50000" b="100232"/>
              </a:path>
            </a:gradFill>
            <a:ln w="12700" cap="flat">
              <a:solidFill>
                <a:srgbClr val="1212EE"/>
              </a:solidFill>
              <a:prstDash val="solid"/>
              <a:miter lim="400000"/>
            </a:ln>
            <a:effectLst/>
          </p:spPr>
          <p:txBody>
            <a:bodyPr wrap="square" lIns="50800" tIns="50800" rIns="50800" bIns="50800" numCol="1" anchor="ctr">
              <a:noAutofit/>
            </a:bodyPr>
            <a:lstStyle/>
            <a:p>
              <a:pPr lvl="1">
                <a:lnSpc>
                  <a:spcPct val="90000"/>
                </a:lnSpc>
                <a:spcBef>
                  <a:spcPts val="4500"/>
                </a:spcBef>
                <a:defRPr sz="4800"/>
              </a:pPr>
            </a:p>
          </p:txBody>
        </p:sp>
        <p:grpSp>
          <p:nvGrpSpPr>
            <p:cNvPr id="344" name="成组"/>
            <p:cNvGrpSpPr/>
            <p:nvPr/>
          </p:nvGrpSpPr>
          <p:grpSpPr>
            <a:xfrm>
              <a:off x="2083382" y="104629"/>
              <a:ext cx="1270001" cy="1270001"/>
              <a:chOff x="0" y="0"/>
              <a:chExt cx="1270000" cy="1270000"/>
            </a:xfrm>
          </p:grpSpPr>
          <p:sp>
            <p:nvSpPr>
              <p:cNvPr id="342" name="圆形"/>
              <p:cNvSpPr/>
              <p:nvPr/>
            </p:nvSpPr>
            <p:spPr>
              <a:xfrm>
                <a:off x="0" y="0"/>
                <a:ext cx="1270000"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43" name="polkadot-new.png" descr="polkadot-new.png"/>
              <p:cNvPicPr>
                <a:picLocks noChangeAspect="1"/>
              </p:cNvPicPr>
              <p:nvPr/>
            </p:nvPicPr>
            <p:blipFill>
              <a:blip r:embed="rId23">
                <a:extLst/>
              </a:blip>
              <a:srcRect l="0" t="0" r="0" b="0"/>
              <a:stretch>
                <a:fillRect/>
              </a:stretch>
            </p:blipFill>
            <p:spPr>
              <a:xfrm>
                <a:off x="228600" y="228600"/>
                <a:ext cx="812800" cy="812800"/>
              </a:xfrm>
              <a:prstGeom prst="rect">
                <a:avLst/>
              </a:prstGeom>
              <a:ln w="12700" cap="flat">
                <a:noFill/>
                <a:miter lim="400000"/>
              </a:ln>
              <a:effectLst/>
            </p:spPr>
          </p:pic>
        </p:grpSp>
        <p:grpSp>
          <p:nvGrpSpPr>
            <p:cNvPr id="347" name="成组"/>
            <p:cNvGrpSpPr/>
            <p:nvPr/>
          </p:nvGrpSpPr>
          <p:grpSpPr>
            <a:xfrm>
              <a:off x="187920" y="104629"/>
              <a:ext cx="1270001" cy="1270001"/>
              <a:chOff x="0" y="0"/>
              <a:chExt cx="1270000" cy="1270000"/>
            </a:xfrm>
          </p:grpSpPr>
          <p:sp>
            <p:nvSpPr>
              <p:cNvPr id="345" name="圆形"/>
              <p:cNvSpPr/>
              <p:nvPr/>
            </p:nvSpPr>
            <p:spPr>
              <a:xfrm>
                <a:off x="0" y="0"/>
                <a:ext cx="1270000"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46" name="solana.png" descr="solana.png"/>
              <p:cNvPicPr>
                <a:picLocks noChangeAspect="1"/>
              </p:cNvPicPr>
              <p:nvPr/>
            </p:nvPicPr>
            <p:blipFill>
              <a:blip r:embed="rId24">
                <a:extLst/>
              </a:blip>
              <a:srcRect l="0" t="0" r="0" b="0"/>
              <a:stretch>
                <a:fillRect/>
              </a:stretch>
            </p:blipFill>
            <p:spPr>
              <a:xfrm>
                <a:off x="228600" y="228600"/>
                <a:ext cx="812800" cy="812800"/>
              </a:xfrm>
              <a:prstGeom prst="rect">
                <a:avLst/>
              </a:prstGeom>
              <a:ln w="12700" cap="flat">
                <a:noFill/>
                <a:miter lim="400000"/>
              </a:ln>
              <a:effectLst/>
            </p:spPr>
          </p:pic>
        </p:grpSp>
        <p:grpSp>
          <p:nvGrpSpPr>
            <p:cNvPr id="350" name="成组"/>
            <p:cNvGrpSpPr/>
            <p:nvPr/>
          </p:nvGrpSpPr>
          <p:grpSpPr>
            <a:xfrm>
              <a:off x="3978845" y="104629"/>
              <a:ext cx="1270001" cy="1270001"/>
              <a:chOff x="0" y="0"/>
              <a:chExt cx="1270000" cy="1270000"/>
            </a:xfrm>
          </p:grpSpPr>
          <p:sp>
            <p:nvSpPr>
              <p:cNvPr id="348" name="圆形"/>
              <p:cNvSpPr/>
              <p:nvPr/>
            </p:nvSpPr>
            <p:spPr>
              <a:xfrm>
                <a:off x="0" y="0"/>
                <a:ext cx="1270000"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49" name="internet-computer.png" descr="internet-computer.png"/>
              <p:cNvPicPr>
                <a:picLocks noChangeAspect="1"/>
              </p:cNvPicPr>
              <p:nvPr/>
            </p:nvPicPr>
            <p:blipFill>
              <a:blip r:embed="rId25">
                <a:extLst/>
              </a:blip>
              <a:srcRect l="0" t="0" r="0" b="0"/>
              <a:stretch>
                <a:fillRect/>
              </a:stretch>
            </p:blipFill>
            <p:spPr>
              <a:xfrm>
                <a:off x="228600" y="228600"/>
                <a:ext cx="812800" cy="812800"/>
              </a:xfrm>
              <a:prstGeom prst="rect">
                <a:avLst/>
              </a:prstGeom>
              <a:ln w="12700" cap="flat">
                <a:noFill/>
                <a:miter lim="400000"/>
              </a:ln>
              <a:effectLst/>
            </p:spPr>
          </p:pic>
        </p:grpSp>
      </p:grpSp>
      <p:grpSp>
        <p:nvGrpSpPr>
          <p:cNvPr id="362" name="成组"/>
          <p:cNvGrpSpPr/>
          <p:nvPr/>
        </p:nvGrpSpPr>
        <p:grpSpPr>
          <a:xfrm>
            <a:off x="17767162" y="10973255"/>
            <a:ext cx="5436768" cy="1479592"/>
            <a:chOff x="0" y="0"/>
            <a:chExt cx="5436767" cy="1479590"/>
          </a:xfrm>
        </p:grpSpPr>
        <p:sp>
          <p:nvSpPr>
            <p:cNvPr id="352" name="圆角矩形"/>
            <p:cNvSpPr/>
            <p:nvPr/>
          </p:nvSpPr>
          <p:spPr>
            <a:xfrm>
              <a:off x="0" y="0"/>
              <a:ext cx="5436768" cy="1479591"/>
            </a:xfrm>
            <a:prstGeom prst="roundRect">
              <a:avLst>
                <a:gd name="adj" fmla="val 10097"/>
              </a:avLst>
            </a:prstGeom>
            <a:gradFill flip="none" rotWithShape="1">
              <a:gsLst>
                <a:gs pos="15">
                  <a:schemeClr val="accent1">
                    <a:lumOff val="13543"/>
                    <a:alpha val="50499"/>
                  </a:schemeClr>
                </a:gs>
                <a:gs pos="100000">
                  <a:srgbClr val="000000">
                    <a:alpha val="17173"/>
                  </a:srgbClr>
                </a:gs>
              </a:gsLst>
              <a:path path="shape">
                <a:fillToRect l="50000" t="-232" r="50000" b="100232"/>
              </a:path>
            </a:gradFill>
            <a:ln w="12700" cap="flat">
              <a:solidFill>
                <a:srgbClr val="1212EE"/>
              </a:solidFill>
              <a:prstDash val="solid"/>
              <a:miter lim="400000"/>
            </a:ln>
            <a:effectLst/>
          </p:spPr>
          <p:txBody>
            <a:bodyPr wrap="square" lIns="50800" tIns="50800" rIns="50800" bIns="50800" numCol="1" anchor="ctr">
              <a:noAutofit/>
            </a:bodyPr>
            <a:lstStyle/>
            <a:p>
              <a:pPr lvl="1">
                <a:lnSpc>
                  <a:spcPct val="90000"/>
                </a:lnSpc>
                <a:spcBef>
                  <a:spcPts val="4500"/>
                </a:spcBef>
                <a:defRPr sz="4800"/>
              </a:pPr>
            </a:p>
          </p:txBody>
        </p:sp>
        <p:grpSp>
          <p:nvGrpSpPr>
            <p:cNvPr id="355" name="成组"/>
            <p:cNvGrpSpPr/>
            <p:nvPr/>
          </p:nvGrpSpPr>
          <p:grpSpPr>
            <a:xfrm>
              <a:off x="2083382" y="104629"/>
              <a:ext cx="1270001" cy="1270001"/>
              <a:chOff x="0" y="0"/>
              <a:chExt cx="1270000" cy="1270000"/>
            </a:xfrm>
          </p:grpSpPr>
          <p:sp>
            <p:nvSpPr>
              <p:cNvPr id="353" name="圆形"/>
              <p:cNvSpPr/>
              <p:nvPr/>
            </p:nvSpPr>
            <p:spPr>
              <a:xfrm>
                <a:off x="0" y="0"/>
                <a:ext cx="1270000"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54" name="okb.png" descr="okb.png"/>
              <p:cNvPicPr>
                <a:picLocks noChangeAspect="1"/>
              </p:cNvPicPr>
              <p:nvPr/>
            </p:nvPicPr>
            <p:blipFill>
              <a:blip r:embed="rId26">
                <a:extLst/>
              </a:blip>
              <a:srcRect l="0" t="0" r="0" b="0"/>
              <a:stretch>
                <a:fillRect/>
              </a:stretch>
            </p:blipFill>
            <p:spPr>
              <a:xfrm>
                <a:off x="228600" y="228600"/>
                <a:ext cx="812800" cy="812800"/>
              </a:xfrm>
              <a:prstGeom prst="rect">
                <a:avLst/>
              </a:prstGeom>
              <a:ln w="12700" cap="flat">
                <a:noFill/>
                <a:miter lim="400000"/>
              </a:ln>
              <a:effectLst/>
            </p:spPr>
          </p:pic>
        </p:grpSp>
        <p:grpSp>
          <p:nvGrpSpPr>
            <p:cNvPr id="358" name="成组"/>
            <p:cNvGrpSpPr/>
            <p:nvPr/>
          </p:nvGrpSpPr>
          <p:grpSpPr>
            <a:xfrm>
              <a:off x="3978845" y="104629"/>
              <a:ext cx="1270001" cy="1270001"/>
              <a:chOff x="0" y="0"/>
              <a:chExt cx="1270000" cy="1270000"/>
            </a:xfrm>
          </p:grpSpPr>
          <p:sp>
            <p:nvSpPr>
              <p:cNvPr id="356" name="圆形"/>
              <p:cNvSpPr/>
              <p:nvPr/>
            </p:nvSpPr>
            <p:spPr>
              <a:xfrm>
                <a:off x="0" y="0"/>
                <a:ext cx="1270000"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57" name="dogecoin.png" descr="dogecoin.png"/>
              <p:cNvPicPr>
                <a:picLocks noChangeAspect="1"/>
              </p:cNvPicPr>
              <p:nvPr/>
            </p:nvPicPr>
            <p:blipFill>
              <a:blip r:embed="rId27">
                <a:extLst/>
              </a:blip>
              <a:srcRect l="0" t="0" r="0" b="0"/>
              <a:stretch>
                <a:fillRect/>
              </a:stretch>
            </p:blipFill>
            <p:spPr>
              <a:xfrm>
                <a:off x="228600" y="228600"/>
                <a:ext cx="812800" cy="812800"/>
              </a:xfrm>
              <a:prstGeom prst="rect">
                <a:avLst/>
              </a:prstGeom>
              <a:ln w="12700" cap="flat">
                <a:noFill/>
                <a:miter lim="400000"/>
              </a:ln>
              <a:effectLst/>
            </p:spPr>
          </p:pic>
        </p:grpSp>
        <p:grpSp>
          <p:nvGrpSpPr>
            <p:cNvPr id="361" name="成组"/>
            <p:cNvGrpSpPr/>
            <p:nvPr/>
          </p:nvGrpSpPr>
          <p:grpSpPr>
            <a:xfrm>
              <a:off x="187920" y="104629"/>
              <a:ext cx="1270001" cy="1270001"/>
              <a:chOff x="0" y="0"/>
              <a:chExt cx="1270000" cy="1270000"/>
            </a:xfrm>
          </p:grpSpPr>
          <p:sp>
            <p:nvSpPr>
              <p:cNvPr id="359" name="圆形"/>
              <p:cNvSpPr/>
              <p:nvPr/>
            </p:nvSpPr>
            <p:spPr>
              <a:xfrm>
                <a:off x="0" y="0"/>
                <a:ext cx="1270000" cy="1270000"/>
              </a:xfrm>
              <a:prstGeom prst="ellipse">
                <a:avLst/>
              </a:prstGeom>
              <a:solidFill>
                <a:srgbClr val="0D1B4A"/>
              </a:solidFill>
              <a:ln w="25400" cap="flat">
                <a:solidFill>
                  <a:srgbClr val="122455"/>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60" name="optimism-ethereum.png" descr="optimism-ethereum.png"/>
              <p:cNvPicPr>
                <a:picLocks noChangeAspect="1"/>
              </p:cNvPicPr>
              <p:nvPr/>
            </p:nvPicPr>
            <p:blipFill>
              <a:blip r:embed="rId28">
                <a:extLst/>
              </a:blip>
              <a:srcRect l="0" t="0" r="0" b="0"/>
              <a:stretch>
                <a:fillRect/>
              </a:stretch>
            </p:blipFill>
            <p:spPr>
              <a:xfrm>
                <a:off x="228600" y="228600"/>
                <a:ext cx="812800" cy="812800"/>
              </a:xfrm>
              <a:prstGeom prst="rect">
                <a:avLst/>
              </a:prstGeom>
              <a:ln w="12700" cap="flat">
                <a:noFill/>
                <a:miter lim="400000"/>
              </a:ln>
              <a:effectLst/>
            </p:spPr>
          </p:pic>
        </p:grpSp>
      </p:grpSp>
      <p:grpSp>
        <p:nvGrpSpPr>
          <p:cNvPr id="365" name="成组"/>
          <p:cNvGrpSpPr/>
          <p:nvPr/>
        </p:nvGrpSpPr>
        <p:grpSpPr>
          <a:xfrm>
            <a:off x="1180070" y="7758725"/>
            <a:ext cx="2879452" cy="2879452"/>
            <a:chOff x="0" y="0"/>
            <a:chExt cx="2879450" cy="2879450"/>
          </a:xfrm>
        </p:grpSpPr>
        <p:sp>
          <p:nvSpPr>
            <p:cNvPr id="363" name="圆角矩形"/>
            <p:cNvSpPr/>
            <p:nvPr/>
          </p:nvSpPr>
          <p:spPr>
            <a:xfrm>
              <a:off x="0" y="0"/>
              <a:ext cx="2879451" cy="2879451"/>
            </a:xfrm>
            <a:prstGeom prst="roundRect">
              <a:avLst>
                <a:gd name="adj" fmla="val 15000"/>
              </a:avLst>
            </a:prstGeom>
            <a:gradFill flip="none" rotWithShape="1">
              <a:gsLst>
                <a:gs pos="0">
                  <a:schemeClr val="accent1">
                    <a:lumOff val="13543"/>
                  </a:schemeClr>
                </a:gs>
                <a:gs pos="100000">
                  <a:srgbClr val="0E0EAE"/>
                </a:gs>
              </a:gsLst>
              <a:lin ang="5400000" scaled="0"/>
            </a:gradFill>
            <a:ln w="12700" cap="flat">
              <a:noFill/>
              <a:miter lim="400000"/>
            </a:ln>
            <a:effectLst/>
          </p:spPr>
          <p:txBody>
            <a:bodyPr wrap="square" lIns="50800" tIns="50800" rIns="50800" bIns="50800" numCol="1" anchor="ctr">
              <a:noAutofit/>
            </a:bodyPr>
            <a:lstStyle/>
            <a:p>
              <a:pPr defTabSz="825500">
                <a:defRPr sz="3200">
                  <a:solidFill>
                    <a:schemeClr val="accent1">
                      <a:lumOff val="13575"/>
                    </a:schemeClr>
                  </a:solidFill>
                  <a:latin typeface="Helvetica Neue Medium"/>
                  <a:ea typeface="Helvetica Neue Medium"/>
                  <a:cs typeface="Helvetica Neue Medium"/>
                  <a:sym typeface="Helvetica Neue Medium"/>
                </a:defRPr>
              </a:pPr>
            </a:p>
          </p:txBody>
        </p:sp>
        <p:sp>
          <p:nvSpPr>
            <p:cNvPr id="364" name="体育场"/>
            <p:cNvSpPr/>
            <p:nvPr/>
          </p:nvSpPr>
          <p:spPr>
            <a:xfrm>
              <a:off x="410508" y="674243"/>
              <a:ext cx="2058436" cy="1530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889" y="0"/>
                    <a:pt x="5157" y="529"/>
                    <a:pt x="3105" y="1502"/>
                  </a:cubicBezTo>
                  <a:cubicBezTo>
                    <a:pt x="1134" y="2431"/>
                    <a:pt x="0" y="3689"/>
                    <a:pt x="0" y="4960"/>
                  </a:cubicBezTo>
                  <a:cubicBezTo>
                    <a:pt x="0" y="5882"/>
                    <a:pt x="605" y="6803"/>
                    <a:pt x="1701" y="7594"/>
                  </a:cubicBezTo>
                  <a:cubicBezTo>
                    <a:pt x="2452" y="5467"/>
                    <a:pt x="6184" y="3891"/>
                    <a:pt x="10812" y="3891"/>
                  </a:cubicBezTo>
                  <a:cubicBezTo>
                    <a:pt x="15434" y="3891"/>
                    <a:pt x="19160" y="5460"/>
                    <a:pt x="19916" y="7587"/>
                  </a:cubicBezTo>
                  <a:cubicBezTo>
                    <a:pt x="21001" y="6796"/>
                    <a:pt x="21600" y="5882"/>
                    <a:pt x="21600" y="4960"/>
                  </a:cubicBezTo>
                  <a:cubicBezTo>
                    <a:pt x="21600" y="3697"/>
                    <a:pt x="20466" y="2431"/>
                    <a:pt x="18495" y="1502"/>
                  </a:cubicBezTo>
                  <a:cubicBezTo>
                    <a:pt x="16443" y="536"/>
                    <a:pt x="13711" y="0"/>
                    <a:pt x="10800" y="0"/>
                  </a:cubicBezTo>
                  <a:close/>
                  <a:moveTo>
                    <a:pt x="10805" y="4313"/>
                  </a:moveTo>
                  <a:cubicBezTo>
                    <a:pt x="6409" y="4313"/>
                    <a:pt x="2635" y="5851"/>
                    <a:pt x="1976" y="7782"/>
                  </a:cubicBezTo>
                  <a:cubicBezTo>
                    <a:pt x="2311" y="8000"/>
                    <a:pt x="2689" y="8213"/>
                    <a:pt x="3105" y="8409"/>
                  </a:cubicBezTo>
                  <a:cubicBezTo>
                    <a:pt x="3694" y="8684"/>
                    <a:pt x="4337" y="8922"/>
                    <a:pt x="5017" y="9126"/>
                  </a:cubicBezTo>
                  <a:cubicBezTo>
                    <a:pt x="6156" y="8145"/>
                    <a:pt x="8294" y="7501"/>
                    <a:pt x="10800" y="7501"/>
                  </a:cubicBezTo>
                  <a:cubicBezTo>
                    <a:pt x="13306" y="7501"/>
                    <a:pt x="15444" y="8145"/>
                    <a:pt x="16583" y="9126"/>
                  </a:cubicBezTo>
                  <a:cubicBezTo>
                    <a:pt x="17269" y="8922"/>
                    <a:pt x="17912" y="8684"/>
                    <a:pt x="18495" y="8409"/>
                  </a:cubicBezTo>
                  <a:cubicBezTo>
                    <a:pt x="18916" y="8213"/>
                    <a:pt x="19294" y="7993"/>
                    <a:pt x="19634" y="7776"/>
                  </a:cubicBezTo>
                  <a:cubicBezTo>
                    <a:pt x="18970" y="5844"/>
                    <a:pt x="15195" y="4313"/>
                    <a:pt x="10805" y="4313"/>
                  </a:cubicBezTo>
                  <a:close/>
                  <a:moveTo>
                    <a:pt x="32" y="6317"/>
                  </a:moveTo>
                  <a:lnTo>
                    <a:pt x="32" y="16722"/>
                  </a:lnTo>
                  <a:cubicBezTo>
                    <a:pt x="32" y="19205"/>
                    <a:pt x="4256" y="21331"/>
                    <a:pt x="9575" y="21600"/>
                  </a:cubicBezTo>
                  <a:lnTo>
                    <a:pt x="9575" y="17403"/>
                  </a:lnTo>
                  <a:cubicBezTo>
                    <a:pt x="9575" y="16488"/>
                    <a:pt x="10125" y="15755"/>
                    <a:pt x="10800" y="15755"/>
                  </a:cubicBezTo>
                  <a:cubicBezTo>
                    <a:pt x="11475" y="15755"/>
                    <a:pt x="12027" y="16495"/>
                    <a:pt x="12027" y="17403"/>
                  </a:cubicBezTo>
                  <a:lnTo>
                    <a:pt x="12027" y="21600"/>
                  </a:lnTo>
                  <a:cubicBezTo>
                    <a:pt x="17340" y="21324"/>
                    <a:pt x="21568" y="19205"/>
                    <a:pt x="21568" y="16722"/>
                  </a:cubicBezTo>
                  <a:lnTo>
                    <a:pt x="21568" y="6317"/>
                  </a:lnTo>
                  <a:cubicBezTo>
                    <a:pt x="20353" y="8655"/>
                    <a:pt x="16054" y="10333"/>
                    <a:pt x="10800" y="10333"/>
                  </a:cubicBezTo>
                  <a:cubicBezTo>
                    <a:pt x="5546" y="10333"/>
                    <a:pt x="1247" y="8655"/>
                    <a:pt x="32" y="6317"/>
                  </a:cubicBezTo>
                  <a:close/>
                  <a:moveTo>
                    <a:pt x="10800" y="7921"/>
                  </a:moveTo>
                  <a:cubicBezTo>
                    <a:pt x="8435" y="7921"/>
                    <a:pt x="6556" y="8495"/>
                    <a:pt x="5476" y="9257"/>
                  </a:cubicBezTo>
                  <a:cubicBezTo>
                    <a:pt x="7085" y="9686"/>
                    <a:pt x="8905" y="9911"/>
                    <a:pt x="10800" y="9911"/>
                  </a:cubicBezTo>
                  <a:cubicBezTo>
                    <a:pt x="12695" y="9911"/>
                    <a:pt x="14515" y="9686"/>
                    <a:pt x="16124" y="9257"/>
                  </a:cubicBezTo>
                  <a:cubicBezTo>
                    <a:pt x="15044" y="8495"/>
                    <a:pt x="13165" y="7921"/>
                    <a:pt x="10800" y="7921"/>
                  </a:cubicBezTo>
                  <a:close/>
                  <a:moveTo>
                    <a:pt x="692" y="10085"/>
                  </a:moveTo>
                  <a:cubicBezTo>
                    <a:pt x="886" y="10209"/>
                    <a:pt x="1080" y="10324"/>
                    <a:pt x="1274" y="10432"/>
                  </a:cubicBezTo>
                  <a:cubicBezTo>
                    <a:pt x="1274" y="10977"/>
                    <a:pt x="1274" y="11522"/>
                    <a:pt x="1274" y="12066"/>
                  </a:cubicBezTo>
                  <a:cubicBezTo>
                    <a:pt x="1080" y="11950"/>
                    <a:pt x="886" y="11835"/>
                    <a:pt x="692" y="11719"/>
                  </a:cubicBezTo>
                  <a:cubicBezTo>
                    <a:pt x="692" y="11174"/>
                    <a:pt x="692" y="10630"/>
                    <a:pt x="692" y="10085"/>
                  </a:cubicBezTo>
                  <a:close/>
                  <a:moveTo>
                    <a:pt x="20903" y="10085"/>
                  </a:moveTo>
                  <a:cubicBezTo>
                    <a:pt x="20903" y="10630"/>
                    <a:pt x="20903" y="11174"/>
                    <a:pt x="20903" y="11719"/>
                  </a:cubicBezTo>
                  <a:cubicBezTo>
                    <a:pt x="20709" y="11842"/>
                    <a:pt x="20515" y="11957"/>
                    <a:pt x="20321" y="12066"/>
                  </a:cubicBezTo>
                  <a:cubicBezTo>
                    <a:pt x="20321" y="11522"/>
                    <a:pt x="20321" y="10977"/>
                    <a:pt x="20321" y="10432"/>
                  </a:cubicBezTo>
                  <a:cubicBezTo>
                    <a:pt x="20515" y="10316"/>
                    <a:pt x="20709" y="10201"/>
                    <a:pt x="20903" y="10085"/>
                  </a:cubicBezTo>
                  <a:close/>
                  <a:moveTo>
                    <a:pt x="2381" y="11036"/>
                  </a:moveTo>
                  <a:cubicBezTo>
                    <a:pt x="2581" y="11138"/>
                    <a:pt x="2782" y="11232"/>
                    <a:pt x="2982" y="11326"/>
                  </a:cubicBezTo>
                  <a:cubicBezTo>
                    <a:pt x="2982" y="11871"/>
                    <a:pt x="2982" y="12415"/>
                    <a:pt x="2982" y="12960"/>
                  </a:cubicBezTo>
                  <a:cubicBezTo>
                    <a:pt x="2782" y="12866"/>
                    <a:pt x="2581" y="12771"/>
                    <a:pt x="2381" y="12670"/>
                  </a:cubicBezTo>
                  <a:cubicBezTo>
                    <a:pt x="2381" y="12125"/>
                    <a:pt x="2381" y="11581"/>
                    <a:pt x="2381" y="11036"/>
                  </a:cubicBezTo>
                  <a:close/>
                  <a:moveTo>
                    <a:pt x="19219" y="11036"/>
                  </a:moveTo>
                  <a:cubicBezTo>
                    <a:pt x="19219" y="11581"/>
                    <a:pt x="19219" y="12125"/>
                    <a:pt x="19219" y="12670"/>
                  </a:cubicBezTo>
                  <a:cubicBezTo>
                    <a:pt x="19019" y="12771"/>
                    <a:pt x="18820" y="12866"/>
                    <a:pt x="18620" y="12960"/>
                  </a:cubicBezTo>
                  <a:cubicBezTo>
                    <a:pt x="18620" y="12415"/>
                    <a:pt x="18620" y="11871"/>
                    <a:pt x="18620" y="11326"/>
                  </a:cubicBezTo>
                  <a:cubicBezTo>
                    <a:pt x="18820" y="11232"/>
                    <a:pt x="19019" y="11138"/>
                    <a:pt x="19219" y="11036"/>
                  </a:cubicBezTo>
                  <a:close/>
                  <a:moveTo>
                    <a:pt x="4121" y="11805"/>
                  </a:moveTo>
                  <a:cubicBezTo>
                    <a:pt x="4326" y="11885"/>
                    <a:pt x="4530" y="11957"/>
                    <a:pt x="4730" y="12030"/>
                  </a:cubicBezTo>
                  <a:cubicBezTo>
                    <a:pt x="4730" y="12574"/>
                    <a:pt x="4730" y="13119"/>
                    <a:pt x="4730" y="13663"/>
                  </a:cubicBezTo>
                  <a:cubicBezTo>
                    <a:pt x="4525" y="13591"/>
                    <a:pt x="4321" y="13519"/>
                    <a:pt x="4121" y="13439"/>
                  </a:cubicBezTo>
                  <a:cubicBezTo>
                    <a:pt x="4121" y="12894"/>
                    <a:pt x="4121" y="12350"/>
                    <a:pt x="4121" y="11805"/>
                  </a:cubicBezTo>
                  <a:close/>
                  <a:moveTo>
                    <a:pt x="17481" y="11805"/>
                  </a:moveTo>
                  <a:cubicBezTo>
                    <a:pt x="17481" y="12350"/>
                    <a:pt x="17481" y="12894"/>
                    <a:pt x="17481" y="13439"/>
                  </a:cubicBezTo>
                  <a:cubicBezTo>
                    <a:pt x="17276" y="13519"/>
                    <a:pt x="17070" y="13591"/>
                    <a:pt x="16870" y="13663"/>
                  </a:cubicBezTo>
                  <a:cubicBezTo>
                    <a:pt x="16870" y="13119"/>
                    <a:pt x="16870" y="12574"/>
                    <a:pt x="16870" y="12030"/>
                  </a:cubicBezTo>
                  <a:cubicBezTo>
                    <a:pt x="17075" y="11957"/>
                    <a:pt x="17281" y="11885"/>
                    <a:pt x="17481" y="11805"/>
                  </a:cubicBezTo>
                  <a:close/>
                  <a:moveTo>
                    <a:pt x="5891" y="12386"/>
                  </a:moveTo>
                  <a:cubicBezTo>
                    <a:pt x="6096" y="12444"/>
                    <a:pt x="6307" y="12496"/>
                    <a:pt x="6512" y="12547"/>
                  </a:cubicBezTo>
                  <a:cubicBezTo>
                    <a:pt x="6512" y="13092"/>
                    <a:pt x="6512" y="13636"/>
                    <a:pt x="6512" y="14181"/>
                  </a:cubicBezTo>
                  <a:cubicBezTo>
                    <a:pt x="6301" y="14130"/>
                    <a:pt x="6096" y="14078"/>
                    <a:pt x="5891" y="14020"/>
                  </a:cubicBezTo>
                  <a:cubicBezTo>
                    <a:pt x="5891" y="13475"/>
                    <a:pt x="5891" y="12931"/>
                    <a:pt x="5891" y="12386"/>
                  </a:cubicBezTo>
                  <a:close/>
                  <a:moveTo>
                    <a:pt x="15709" y="12386"/>
                  </a:moveTo>
                  <a:cubicBezTo>
                    <a:pt x="15709" y="12931"/>
                    <a:pt x="15709" y="13475"/>
                    <a:pt x="15709" y="14020"/>
                  </a:cubicBezTo>
                  <a:cubicBezTo>
                    <a:pt x="15504" y="14078"/>
                    <a:pt x="15293" y="14130"/>
                    <a:pt x="15088" y="14181"/>
                  </a:cubicBezTo>
                  <a:cubicBezTo>
                    <a:pt x="15088" y="13636"/>
                    <a:pt x="15088" y="13092"/>
                    <a:pt x="15088" y="12547"/>
                  </a:cubicBezTo>
                  <a:cubicBezTo>
                    <a:pt x="15299" y="12496"/>
                    <a:pt x="15504" y="12444"/>
                    <a:pt x="15709" y="12386"/>
                  </a:cubicBezTo>
                  <a:close/>
                  <a:moveTo>
                    <a:pt x="7685" y="12785"/>
                  </a:moveTo>
                  <a:cubicBezTo>
                    <a:pt x="7895" y="12822"/>
                    <a:pt x="8105" y="12852"/>
                    <a:pt x="8316" y="12881"/>
                  </a:cubicBezTo>
                  <a:cubicBezTo>
                    <a:pt x="8316" y="13425"/>
                    <a:pt x="8316" y="13970"/>
                    <a:pt x="8316" y="14514"/>
                  </a:cubicBezTo>
                  <a:cubicBezTo>
                    <a:pt x="8105" y="14485"/>
                    <a:pt x="7895" y="14455"/>
                    <a:pt x="7685" y="14419"/>
                  </a:cubicBezTo>
                  <a:cubicBezTo>
                    <a:pt x="7685" y="13874"/>
                    <a:pt x="7685" y="13330"/>
                    <a:pt x="7685" y="12785"/>
                  </a:cubicBezTo>
                  <a:close/>
                  <a:moveTo>
                    <a:pt x="13910" y="12785"/>
                  </a:moveTo>
                  <a:cubicBezTo>
                    <a:pt x="13910" y="13330"/>
                    <a:pt x="13910" y="13874"/>
                    <a:pt x="13910" y="14419"/>
                  </a:cubicBezTo>
                  <a:cubicBezTo>
                    <a:pt x="13699" y="14455"/>
                    <a:pt x="13490" y="14485"/>
                    <a:pt x="13279" y="14514"/>
                  </a:cubicBezTo>
                  <a:cubicBezTo>
                    <a:pt x="13279" y="13970"/>
                    <a:pt x="13279" y="13425"/>
                    <a:pt x="13279" y="12881"/>
                  </a:cubicBezTo>
                  <a:cubicBezTo>
                    <a:pt x="13490" y="12852"/>
                    <a:pt x="13699" y="12822"/>
                    <a:pt x="13910" y="12785"/>
                  </a:cubicBezTo>
                  <a:close/>
                  <a:moveTo>
                    <a:pt x="9504" y="13003"/>
                  </a:moveTo>
                  <a:cubicBezTo>
                    <a:pt x="9715" y="13018"/>
                    <a:pt x="9926" y="13025"/>
                    <a:pt x="10137" y="13033"/>
                  </a:cubicBezTo>
                  <a:cubicBezTo>
                    <a:pt x="10137" y="13577"/>
                    <a:pt x="10137" y="14122"/>
                    <a:pt x="10137" y="14666"/>
                  </a:cubicBezTo>
                  <a:cubicBezTo>
                    <a:pt x="9926" y="14659"/>
                    <a:pt x="9715" y="14651"/>
                    <a:pt x="9504" y="14637"/>
                  </a:cubicBezTo>
                  <a:cubicBezTo>
                    <a:pt x="9504" y="14092"/>
                    <a:pt x="9504" y="13548"/>
                    <a:pt x="9504" y="13003"/>
                  </a:cubicBezTo>
                  <a:close/>
                  <a:moveTo>
                    <a:pt x="12096" y="13003"/>
                  </a:moveTo>
                  <a:cubicBezTo>
                    <a:pt x="12096" y="13548"/>
                    <a:pt x="12096" y="14092"/>
                    <a:pt x="12096" y="14637"/>
                  </a:cubicBezTo>
                  <a:cubicBezTo>
                    <a:pt x="11885" y="14651"/>
                    <a:pt x="11675" y="14659"/>
                    <a:pt x="11465" y="14666"/>
                  </a:cubicBezTo>
                  <a:cubicBezTo>
                    <a:pt x="11465" y="14122"/>
                    <a:pt x="11465" y="13577"/>
                    <a:pt x="11465" y="13033"/>
                  </a:cubicBezTo>
                  <a:cubicBezTo>
                    <a:pt x="11675" y="13025"/>
                    <a:pt x="11885" y="13018"/>
                    <a:pt x="12096" y="13003"/>
                  </a:cubicBezTo>
                  <a:close/>
                  <a:moveTo>
                    <a:pt x="692" y="13570"/>
                  </a:moveTo>
                  <a:cubicBezTo>
                    <a:pt x="886" y="13694"/>
                    <a:pt x="1080" y="13809"/>
                    <a:pt x="1274" y="13917"/>
                  </a:cubicBezTo>
                  <a:cubicBezTo>
                    <a:pt x="1274" y="14462"/>
                    <a:pt x="1274" y="15007"/>
                    <a:pt x="1274" y="15551"/>
                  </a:cubicBezTo>
                  <a:cubicBezTo>
                    <a:pt x="1080" y="15435"/>
                    <a:pt x="886" y="15320"/>
                    <a:pt x="692" y="15204"/>
                  </a:cubicBezTo>
                  <a:cubicBezTo>
                    <a:pt x="692" y="14659"/>
                    <a:pt x="692" y="14115"/>
                    <a:pt x="692" y="13570"/>
                  </a:cubicBezTo>
                  <a:close/>
                  <a:moveTo>
                    <a:pt x="20903" y="13570"/>
                  </a:moveTo>
                  <a:cubicBezTo>
                    <a:pt x="20903" y="14115"/>
                    <a:pt x="20903" y="14659"/>
                    <a:pt x="20903" y="15204"/>
                  </a:cubicBezTo>
                  <a:cubicBezTo>
                    <a:pt x="20709" y="15327"/>
                    <a:pt x="20515" y="15442"/>
                    <a:pt x="20321" y="15551"/>
                  </a:cubicBezTo>
                  <a:cubicBezTo>
                    <a:pt x="20321" y="15007"/>
                    <a:pt x="20321" y="14462"/>
                    <a:pt x="20321" y="13917"/>
                  </a:cubicBezTo>
                  <a:cubicBezTo>
                    <a:pt x="20515" y="13801"/>
                    <a:pt x="20709" y="13687"/>
                    <a:pt x="20903" y="13570"/>
                  </a:cubicBezTo>
                  <a:close/>
                  <a:moveTo>
                    <a:pt x="2381" y="14514"/>
                  </a:moveTo>
                  <a:cubicBezTo>
                    <a:pt x="2581" y="14616"/>
                    <a:pt x="2782" y="14710"/>
                    <a:pt x="2982" y="14805"/>
                  </a:cubicBezTo>
                  <a:cubicBezTo>
                    <a:pt x="2982" y="15349"/>
                    <a:pt x="2982" y="15894"/>
                    <a:pt x="2982" y="16438"/>
                  </a:cubicBezTo>
                  <a:cubicBezTo>
                    <a:pt x="2782" y="16344"/>
                    <a:pt x="2581" y="16249"/>
                    <a:pt x="2381" y="16148"/>
                  </a:cubicBezTo>
                  <a:cubicBezTo>
                    <a:pt x="2381" y="15603"/>
                    <a:pt x="2381" y="15059"/>
                    <a:pt x="2381" y="14514"/>
                  </a:cubicBezTo>
                  <a:close/>
                  <a:moveTo>
                    <a:pt x="19219" y="14521"/>
                  </a:moveTo>
                  <a:cubicBezTo>
                    <a:pt x="19219" y="15066"/>
                    <a:pt x="19219" y="15610"/>
                    <a:pt x="19219" y="16155"/>
                  </a:cubicBezTo>
                  <a:cubicBezTo>
                    <a:pt x="19019" y="16256"/>
                    <a:pt x="18820" y="16351"/>
                    <a:pt x="18620" y="16445"/>
                  </a:cubicBezTo>
                  <a:cubicBezTo>
                    <a:pt x="18620" y="15901"/>
                    <a:pt x="18620" y="15356"/>
                    <a:pt x="18620" y="14811"/>
                  </a:cubicBezTo>
                  <a:cubicBezTo>
                    <a:pt x="18820" y="14717"/>
                    <a:pt x="19019" y="14623"/>
                    <a:pt x="19219" y="14521"/>
                  </a:cubicBezTo>
                  <a:close/>
                  <a:moveTo>
                    <a:pt x="4121" y="15283"/>
                  </a:moveTo>
                  <a:cubicBezTo>
                    <a:pt x="4326" y="15363"/>
                    <a:pt x="4530" y="15435"/>
                    <a:pt x="4730" y="15508"/>
                  </a:cubicBezTo>
                  <a:cubicBezTo>
                    <a:pt x="4730" y="16053"/>
                    <a:pt x="4730" y="16597"/>
                    <a:pt x="4730" y="17142"/>
                  </a:cubicBezTo>
                  <a:cubicBezTo>
                    <a:pt x="4525" y="17069"/>
                    <a:pt x="4321" y="16997"/>
                    <a:pt x="4121" y="16917"/>
                  </a:cubicBezTo>
                  <a:cubicBezTo>
                    <a:pt x="4121" y="16372"/>
                    <a:pt x="4121" y="15828"/>
                    <a:pt x="4121" y="15283"/>
                  </a:cubicBezTo>
                  <a:close/>
                  <a:moveTo>
                    <a:pt x="17481" y="15283"/>
                  </a:moveTo>
                  <a:cubicBezTo>
                    <a:pt x="17481" y="15828"/>
                    <a:pt x="17481" y="16372"/>
                    <a:pt x="17481" y="16917"/>
                  </a:cubicBezTo>
                  <a:cubicBezTo>
                    <a:pt x="17276" y="16997"/>
                    <a:pt x="17070" y="17069"/>
                    <a:pt x="16870" y="17142"/>
                  </a:cubicBezTo>
                  <a:cubicBezTo>
                    <a:pt x="16870" y="16597"/>
                    <a:pt x="16870" y="16053"/>
                    <a:pt x="16870" y="15508"/>
                  </a:cubicBezTo>
                  <a:cubicBezTo>
                    <a:pt x="17075" y="15435"/>
                    <a:pt x="17281" y="15363"/>
                    <a:pt x="17481" y="15283"/>
                  </a:cubicBezTo>
                  <a:close/>
                  <a:moveTo>
                    <a:pt x="5891" y="15871"/>
                  </a:moveTo>
                  <a:cubicBezTo>
                    <a:pt x="6096" y="15929"/>
                    <a:pt x="6307" y="15981"/>
                    <a:pt x="6512" y="16032"/>
                  </a:cubicBezTo>
                  <a:cubicBezTo>
                    <a:pt x="6512" y="16577"/>
                    <a:pt x="6512" y="17121"/>
                    <a:pt x="6512" y="17666"/>
                  </a:cubicBezTo>
                  <a:cubicBezTo>
                    <a:pt x="6301" y="17615"/>
                    <a:pt x="6096" y="17563"/>
                    <a:pt x="5891" y="17505"/>
                  </a:cubicBezTo>
                  <a:cubicBezTo>
                    <a:pt x="5891" y="16960"/>
                    <a:pt x="5891" y="16416"/>
                    <a:pt x="5891" y="15871"/>
                  </a:cubicBezTo>
                  <a:close/>
                  <a:moveTo>
                    <a:pt x="15709" y="15871"/>
                  </a:moveTo>
                  <a:cubicBezTo>
                    <a:pt x="15709" y="16416"/>
                    <a:pt x="15709" y="16960"/>
                    <a:pt x="15709" y="17505"/>
                  </a:cubicBezTo>
                  <a:cubicBezTo>
                    <a:pt x="15504" y="17563"/>
                    <a:pt x="15293" y="17615"/>
                    <a:pt x="15088" y="17666"/>
                  </a:cubicBezTo>
                  <a:cubicBezTo>
                    <a:pt x="15088" y="17121"/>
                    <a:pt x="15088" y="16577"/>
                    <a:pt x="15088" y="16032"/>
                  </a:cubicBezTo>
                  <a:cubicBezTo>
                    <a:pt x="15299" y="15981"/>
                    <a:pt x="15504" y="15929"/>
                    <a:pt x="15709" y="15871"/>
                  </a:cubicBezTo>
                  <a:close/>
                  <a:moveTo>
                    <a:pt x="7685" y="16270"/>
                  </a:moveTo>
                  <a:cubicBezTo>
                    <a:pt x="7895" y="16307"/>
                    <a:pt x="8105" y="16337"/>
                    <a:pt x="8316" y="16366"/>
                  </a:cubicBezTo>
                  <a:cubicBezTo>
                    <a:pt x="8316" y="16910"/>
                    <a:pt x="8316" y="17455"/>
                    <a:pt x="8316" y="17999"/>
                  </a:cubicBezTo>
                  <a:cubicBezTo>
                    <a:pt x="8105" y="17970"/>
                    <a:pt x="7895" y="17940"/>
                    <a:pt x="7685" y="17904"/>
                  </a:cubicBezTo>
                  <a:cubicBezTo>
                    <a:pt x="7685" y="17359"/>
                    <a:pt x="7685" y="16815"/>
                    <a:pt x="7685" y="16270"/>
                  </a:cubicBezTo>
                  <a:close/>
                  <a:moveTo>
                    <a:pt x="13910" y="16270"/>
                  </a:moveTo>
                  <a:cubicBezTo>
                    <a:pt x="13910" y="16815"/>
                    <a:pt x="13910" y="17359"/>
                    <a:pt x="13910" y="17904"/>
                  </a:cubicBezTo>
                  <a:cubicBezTo>
                    <a:pt x="13699" y="17940"/>
                    <a:pt x="13490" y="17970"/>
                    <a:pt x="13279" y="17999"/>
                  </a:cubicBezTo>
                  <a:cubicBezTo>
                    <a:pt x="13279" y="17455"/>
                    <a:pt x="13279" y="16910"/>
                    <a:pt x="13279" y="16366"/>
                  </a:cubicBezTo>
                  <a:cubicBezTo>
                    <a:pt x="13490" y="16337"/>
                    <a:pt x="13699" y="16307"/>
                    <a:pt x="13910" y="16270"/>
                  </a:cubicBezTo>
                  <a:close/>
                </a:path>
              </a:pathLst>
            </a:custGeom>
            <a:solidFill>
              <a:srgbClr val="FFFFFF"/>
            </a:solidFill>
            <a:ln w="12700" cap="flat">
              <a:noFill/>
              <a:miter lim="400000"/>
            </a:ln>
            <a:effectLst/>
          </p:spPr>
          <p:txBody>
            <a:bodyPr wrap="square" lIns="50800" tIns="50800" rIns="50800" bIns="50800" numCol="1" anchor="ctr">
              <a:noAutofit/>
            </a:bodyPr>
            <a:lstStyle/>
            <a:p>
              <a:pPr algn="l" defTabSz="1219200">
                <a:defRPr sz="4200">
                  <a:solidFill>
                    <a:srgbClr val="000000"/>
                  </a:solidFill>
                  <a:latin typeface="等线"/>
                  <a:ea typeface="等线"/>
                  <a:cs typeface="等线"/>
                  <a:sym typeface="等线"/>
                </a:defRPr>
              </a:pPr>
            </a:p>
          </p:txBody>
        </p:sp>
      </p:grpSp>
      <p:sp>
        <p:nvSpPr>
          <p:cNvPr id="378" name="连接线"/>
          <p:cNvSpPr/>
          <p:nvPr/>
        </p:nvSpPr>
        <p:spPr>
          <a:xfrm>
            <a:off x="3429571" y="6686028"/>
            <a:ext cx="1506897" cy="10726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317" y="10174"/>
                  <a:pt x="13517" y="2974"/>
                  <a:pt x="21600" y="0"/>
                </a:cubicBezTo>
              </a:path>
            </a:pathLst>
          </a:custGeom>
          <a:ln w="50800">
            <a:solidFill>
              <a:srgbClr val="FFFFFF"/>
            </a:solidFill>
            <a:miter lim="400000"/>
            <a:tailEnd type="triangle"/>
          </a:ln>
        </p:spPr>
        <p:txBody>
          <a:bodyPr/>
          <a:lstStyle/>
          <a:p>
            <a:pPr/>
          </a:p>
        </p:txBody>
      </p:sp>
      <p:sp>
        <p:nvSpPr>
          <p:cNvPr id="379" name="连接线"/>
          <p:cNvSpPr/>
          <p:nvPr/>
        </p:nvSpPr>
        <p:spPr>
          <a:xfrm>
            <a:off x="4059398" y="9199100"/>
            <a:ext cx="877070" cy="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50800">
            <a:solidFill>
              <a:srgbClr val="FFFFFF"/>
            </a:solidFill>
            <a:miter lim="400000"/>
            <a:tailEnd type="triangle"/>
          </a:ln>
        </p:spPr>
        <p:txBody>
          <a:bodyPr/>
          <a:lstStyle/>
          <a:p>
            <a:pPr/>
          </a:p>
        </p:txBody>
      </p:sp>
      <p:sp>
        <p:nvSpPr>
          <p:cNvPr id="380" name="连接线"/>
          <p:cNvSpPr/>
          <p:nvPr/>
        </p:nvSpPr>
        <p:spPr>
          <a:xfrm>
            <a:off x="3326709" y="10638098"/>
            <a:ext cx="1609759" cy="1162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032" y="12140"/>
                  <a:pt x="13232" y="19340"/>
                  <a:pt x="21600" y="21600"/>
                </a:cubicBezTo>
              </a:path>
            </a:pathLst>
          </a:custGeom>
          <a:ln w="50800">
            <a:solidFill>
              <a:srgbClr val="FFFFFF"/>
            </a:solidFill>
            <a:miter lim="400000"/>
            <a:tailEnd type="triangle"/>
          </a:ln>
        </p:spPr>
        <p:txBody>
          <a:bodyPr/>
          <a:lstStyle/>
          <a:p>
            <a:pPr/>
          </a:p>
        </p:txBody>
      </p:sp>
      <p:sp>
        <p:nvSpPr>
          <p:cNvPr id="369" name="+"/>
          <p:cNvSpPr txBox="1"/>
          <p:nvPr/>
        </p:nvSpPr>
        <p:spPr>
          <a:xfrm>
            <a:off x="7856509" y="6273592"/>
            <a:ext cx="480061"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t>
            </a:r>
          </a:p>
        </p:txBody>
      </p:sp>
      <p:sp>
        <p:nvSpPr>
          <p:cNvPr id="370" name="箭头"/>
          <p:cNvSpPr/>
          <p:nvPr/>
        </p:nvSpPr>
        <p:spPr>
          <a:xfrm>
            <a:off x="17174939" y="6533610"/>
            <a:ext cx="305351" cy="305351"/>
          </a:xfrm>
          <a:prstGeom prst="rightArrow">
            <a:avLst>
              <a:gd name="adj1" fmla="val 32000"/>
              <a:gd name="adj2" fmla="val 64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71" name="+"/>
          <p:cNvSpPr txBox="1"/>
          <p:nvPr/>
        </p:nvSpPr>
        <p:spPr>
          <a:xfrm>
            <a:off x="7856509" y="8789815"/>
            <a:ext cx="480061"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t>
            </a:r>
          </a:p>
        </p:txBody>
      </p:sp>
      <p:sp>
        <p:nvSpPr>
          <p:cNvPr id="372" name="+"/>
          <p:cNvSpPr txBox="1"/>
          <p:nvPr/>
        </p:nvSpPr>
        <p:spPr>
          <a:xfrm>
            <a:off x="7856509" y="11302792"/>
            <a:ext cx="480061"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t>
            </a:r>
          </a:p>
        </p:txBody>
      </p:sp>
      <p:sp>
        <p:nvSpPr>
          <p:cNvPr id="373" name="箭头"/>
          <p:cNvSpPr/>
          <p:nvPr/>
        </p:nvSpPr>
        <p:spPr>
          <a:xfrm>
            <a:off x="17255977" y="9130255"/>
            <a:ext cx="305351" cy="305351"/>
          </a:xfrm>
          <a:prstGeom prst="rightArrow">
            <a:avLst>
              <a:gd name="adj1" fmla="val 32000"/>
              <a:gd name="adj2" fmla="val 64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74" name="箭头"/>
          <p:cNvSpPr/>
          <p:nvPr/>
        </p:nvSpPr>
        <p:spPr>
          <a:xfrm>
            <a:off x="17174939" y="11561187"/>
            <a:ext cx="305351" cy="305351"/>
          </a:xfrm>
          <a:prstGeom prst="rightArrow">
            <a:avLst>
              <a:gd name="adj1" fmla="val 32000"/>
              <a:gd name="adj2" fmla="val 64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75" name="编程语言"/>
          <p:cNvSpPr/>
          <p:nvPr/>
        </p:nvSpPr>
        <p:spPr>
          <a:xfrm>
            <a:off x="5453708" y="4860199"/>
            <a:ext cx="1524001" cy="461247"/>
          </a:xfrm>
          <a:prstGeom prst="roundRect">
            <a:avLst>
              <a:gd name="adj" fmla="val 35162"/>
            </a:avLst>
          </a:prstGeom>
          <a:ln w="12700">
            <a:solidFill>
              <a:schemeClr val="accent1">
                <a:hueOff val="117695"/>
                <a:lumOff val="-11358"/>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87044">
              <a:defRPr sz="1887">
                <a:solidFill>
                  <a:schemeClr val="accent1">
                    <a:hueOff val="117695"/>
                    <a:lumOff val="-11358"/>
                  </a:schemeClr>
                </a:solidFill>
                <a:latin typeface="Helvetica Neue Medium"/>
                <a:ea typeface="Helvetica Neue Medium"/>
                <a:cs typeface="Helvetica Neue Medium"/>
                <a:sym typeface="Helvetica Neue Medium"/>
              </a:defRPr>
            </a:lvl1pPr>
          </a:lstStyle>
          <a:p>
            <a:pPr/>
            <a:r>
              <a:t>编程语言</a:t>
            </a:r>
          </a:p>
        </p:txBody>
      </p:sp>
      <p:sp>
        <p:nvSpPr>
          <p:cNvPr id="376" name="框架与开发工具"/>
          <p:cNvSpPr/>
          <p:nvPr/>
        </p:nvSpPr>
        <p:spPr>
          <a:xfrm>
            <a:off x="11608975" y="4860199"/>
            <a:ext cx="2374598" cy="461247"/>
          </a:xfrm>
          <a:prstGeom prst="roundRect">
            <a:avLst>
              <a:gd name="adj" fmla="val 35162"/>
            </a:avLst>
          </a:prstGeom>
          <a:ln w="12700">
            <a:solidFill>
              <a:schemeClr val="accent1">
                <a:hueOff val="117695"/>
                <a:lumOff val="-11358"/>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87044">
              <a:defRPr sz="1887">
                <a:solidFill>
                  <a:schemeClr val="accent1">
                    <a:hueOff val="117695"/>
                    <a:lumOff val="-11358"/>
                  </a:schemeClr>
                </a:solidFill>
                <a:latin typeface="Helvetica Neue Medium"/>
                <a:ea typeface="Helvetica Neue Medium"/>
                <a:cs typeface="Helvetica Neue Medium"/>
                <a:sym typeface="Helvetica Neue Medium"/>
              </a:defRPr>
            </a:lvl1pPr>
          </a:lstStyle>
          <a:p>
            <a:pPr/>
            <a:r>
              <a:t>框架与开发工具</a:t>
            </a:r>
          </a:p>
        </p:txBody>
      </p:sp>
      <p:sp>
        <p:nvSpPr>
          <p:cNvPr id="377" name="L1 &amp; L2 区块链"/>
          <p:cNvSpPr/>
          <p:nvPr/>
        </p:nvSpPr>
        <p:spPr>
          <a:xfrm>
            <a:off x="19298246" y="4860199"/>
            <a:ext cx="2374599" cy="461247"/>
          </a:xfrm>
          <a:prstGeom prst="roundRect">
            <a:avLst>
              <a:gd name="adj" fmla="val 35162"/>
            </a:avLst>
          </a:prstGeom>
          <a:ln w="12700">
            <a:solidFill>
              <a:schemeClr val="accent1">
                <a:hueOff val="117695"/>
                <a:lumOff val="-11358"/>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87044">
              <a:defRPr sz="1887">
                <a:solidFill>
                  <a:schemeClr val="accent1">
                    <a:hueOff val="117695"/>
                    <a:lumOff val="-11358"/>
                  </a:schemeClr>
                </a:solidFill>
                <a:latin typeface="Helvetica Neue Medium"/>
                <a:ea typeface="Helvetica Neue Medium"/>
                <a:cs typeface="Helvetica Neue Medium"/>
                <a:sym typeface="Helvetica Neue Medium"/>
              </a:defRPr>
            </a:lvl1pPr>
          </a:lstStyle>
          <a:p>
            <a:pPr/>
            <a:r>
              <a:t>L1 &amp; L2 区块链</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84" name="成组"/>
          <p:cNvGrpSpPr/>
          <p:nvPr/>
        </p:nvGrpSpPr>
        <p:grpSpPr>
          <a:xfrm>
            <a:off x="1206500" y="4504266"/>
            <a:ext cx="10160000" cy="7035802"/>
            <a:chOff x="0" y="0"/>
            <a:chExt cx="10160000" cy="7035801"/>
          </a:xfrm>
        </p:grpSpPr>
        <p:pic>
          <p:nvPicPr>
            <p:cNvPr id="382" name="截屏2023-12-15 12.11.10.png" descr="截屏2023-12-15 12.11.10.png"/>
            <p:cNvPicPr>
              <a:picLocks noChangeAspect="1"/>
            </p:cNvPicPr>
            <p:nvPr/>
          </p:nvPicPr>
          <p:blipFill>
            <a:blip r:embed="rId2">
              <a:extLst/>
            </a:blip>
            <a:stretch>
              <a:fillRect/>
            </a:stretch>
          </p:blipFill>
          <p:spPr>
            <a:xfrm>
              <a:off x="0" y="0"/>
              <a:ext cx="10160000" cy="6350002"/>
            </a:xfrm>
            <a:prstGeom prst="rect">
              <a:avLst/>
            </a:prstGeom>
            <a:ln w="12700" cap="flat">
              <a:noFill/>
              <a:miter lim="400000"/>
            </a:ln>
            <a:effectLst>
              <a:outerShdw sx="100000" sy="100000" kx="0" ky="0" algn="b" rotWithShape="0" blurRad="241300" dist="15206" dir="5400000">
                <a:srgbClr val="FFFFFF">
                  <a:alpha val="43123"/>
                </a:srgbClr>
              </a:outerShdw>
            </a:effectLst>
          </p:spPr>
        </p:pic>
        <p:sp>
          <p:nvSpPr>
            <p:cNvPr id="383" name="Title"/>
            <p:cNvSpPr/>
            <p:nvPr/>
          </p:nvSpPr>
          <p:spPr>
            <a:xfrm>
              <a:off x="0" y="6451601"/>
              <a:ext cx="10160000"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defTabSz="825500">
                <a:defRPr b="1" sz="2700"/>
              </a:lvl1pPr>
            </a:lstStyle>
            <a:p>
              <a:pPr/>
              <a:r>
                <a:t>REMIX：Web3 开发原生 IDE</a:t>
              </a:r>
            </a:p>
          </p:txBody>
        </p:sp>
      </p:grpSp>
      <p:sp>
        <p:nvSpPr>
          <p:cNvPr id="385" name="打造专属的在线 IDE，用于开发、部署、调试和测试"/>
          <p:cNvSpPr txBox="1"/>
          <p:nvPr>
            <p:ph type="title"/>
          </p:nvPr>
        </p:nvSpPr>
        <p:spPr>
          <a:xfrm>
            <a:off x="1206500" y="947249"/>
            <a:ext cx="21971000" cy="1434949"/>
          </a:xfrm>
          <a:prstGeom prst="rect">
            <a:avLst/>
          </a:prstGeom>
        </p:spPr>
        <p:txBody>
          <a:bodyPr/>
          <a:lstStyle>
            <a:lvl1pPr defTabSz="2145738">
              <a:defRPr spc="-149" sz="7480"/>
            </a:lvl1pPr>
          </a:lstStyle>
          <a:p>
            <a:pPr/>
            <a:r>
              <a:t>打造专属的在线 IDE，用于开发、部署、调试和测试</a:t>
            </a:r>
          </a:p>
        </p:txBody>
      </p:sp>
      <p:sp>
        <p:nvSpPr>
          <p:cNvPr id="386" name="基于 Amphiteatre 多语言编译构建及开箱即用的开发环境能力，您可以在 VS Code 在线版基础上增加自定义的插件和按钮，定制属于适合自己链的智能合约集成开发环境。"/>
          <p:cNvSpPr txBox="1"/>
          <p:nvPr>
            <p:ph type="body" idx="21"/>
          </p:nvPr>
        </p:nvSpPr>
        <p:spPr>
          <a:xfrm>
            <a:off x="1206500" y="2245962"/>
            <a:ext cx="21971000" cy="1700427"/>
          </a:xfrm>
          <a:prstGeom prst="rect">
            <a:avLst/>
          </a:prstGeom>
          <a:extLst>
            <a:ext uri="{C572A759-6A51-4108-AA02-DFA0A04FC94B}">
              <ma14:wrappingTextBoxFlag xmlns:ma14="http://schemas.microsoft.com/office/mac/drawingml/2011/main" val="1"/>
            </a:ext>
          </a:extLst>
        </p:spPr>
        <p:txBody>
          <a:bodyPr/>
          <a:lstStyle/>
          <a:p>
            <a:pPr defTabSz="676909">
              <a:defRPr sz="4510"/>
            </a:pPr>
            <a:r>
              <a:t>基于 </a:t>
            </a:r>
            <a:r>
              <a:rPr>
                <a:latin typeface="Impact"/>
                <a:ea typeface="Impact"/>
                <a:cs typeface="Impact"/>
                <a:sym typeface="Impact"/>
              </a:rPr>
              <a:t>Amphiteatre</a:t>
            </a:r>
            <a:r>
              <a:t> 多语言编译构建及开箱即用的开发环境能力，您可以在 VS Code 在线版基础上增加自定义的插件和按钮，定制属于适合自己链的智能合约集成开发环境。</a:t>
            </a:r>
          </a:p>
        </p:txBody>
      </p:sp>
      <p:grpSp>
        <p:nvGrpSpPr>
          <p:cNvPr id="389" name="成组"/>
          <p:cNvGrpSpPr/>
          <p:nvPr/>
        </p:nvGrpSpPr>
        <p:grpSpPr>
          <a:xfrm>
            <a:off x="7112000" y="5266267"/>
            <a:ext cx="10160000" cy="7035801"/>
            <a:chOff x="0" y="0"/>
            <a:chExt cx="10160000" cy="7035799"/>
          </a:xfrm>
        </p:grpSpPr>
        <p:pic>
          <p:nvPicPr>
            <p:cNvPr id="387" name="截屏2023-12-15 12.10.40.png" descr="截屏2023-12-15 12.10.40.png"/>
            <p:cNvPicPr>
              <a:picLocks noChangeAspect="1"/>
            </p:cNvPicPr>
            <p:nvPr/>
          </p:nvPicPr>
          <p:blipFill>
            <a:blip r:embed="rId3">
              <a:extLst/>
            </a:blip>
            <a:stretch>
              <a:fillRect/>
            </a:stretch>
          </p:blipFill>
          <p:spPr>
            <a:xfrm>
              <a:off x="0" y="0"/>
              <a:ext cx="10160000" cy="6350000"/>
            </a:xfrm>
            <a:prstGeom prst="rect">
              <a:avLst/>
            </a:prstGeom>
            <a:ln w="12700" cap="flat">
              <a:noFill/>
              <a:miter lim="400000"/>
            </a:ln>
            <a:effectLst>
              <a:outerShdw sx="100000" sy="100000" kx="0" ky="0" algn="b" rotWithShape="0" blurRad="241300" dist="15206" dir="5400000">
                <a:srgbClr val="FFFFFF">
                  <a:alpha val="43123"/>
                </a:srgbClr>
              </a:outerShdw>
            </a:effectLst>
          </p:spPr>
        </p:pic>
        <p:sp>
          <p:nvSpPr>
            <p:cNvPr id="388" name="Title"/>
            <p:cNvSpPr/>
            <p:nvPr/>
          </p:nvSpPr>
          <p:spPr>
            <a:xfrm>
              <a:off x="0" y="6451599"/>
              <a:ext cx="10160000"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defTabSz="825500">
                <a:defRPr b="1" sz="2700"/>
              </a:lvl1pPr>
            </a:lstStyle>
            <a:p>
              <a:pPr/>
              <a:r>
                <a:t>ChainIDE：多链智能合约 IDE</a:t>
              </a:r>
            </a:p>
          </p:txBody>
        </p:sp>
      </p:grpSp>
      <p:grpSp>
        <p:nvGrpSpPr>
          <p:cNvPr id="392" name="成组"/>
          <p:cNvGrpSpPr/>
          <p:nvPr/>
        </p:nvGrpSpPr>
        <p:grpSpPr>
          <a:xfrm>
            <a:off x="13017500" y="6209195"/>
            <a:ext cx="10160000" cy="7035801"/>
            <a:chOff x="0" y="0"/>
            <a:chExt cx="10160000" cy="7035800"/>
          </a:xfrm>
        </p:grpSpPr>
        <p:pic>
          <p:nvPicPr>
            <p:cNvPr id="390" name="截屏2023-12-15 12.07.34.png" descr="截屏2023-12-15 12.07.34.png"/>
            <p:cNvPicPr>
              <a:picLocks noChangeAspect="1"/>
            </p:cNvPicPr>
            <p:nvPr/>
          </p:nvPicPr>
          <p:blipFill>
            <a:blip r:embed="rId4">
              <a:extLst/>
            </a:blip>
            <a:stretch>
              <a:fillRect/>
            </a:stretch>
          </p:blipFill>
          <p:spPr>
            <a:xfrm>
              <a:off x="0" y="0"/>
              <a:ext cx="10160000" cy="6350000"/>
            </a:xfrm>
            <a:prstGeom prst="rect">
              <a:avLst/>
            </a:prstGeom>
            <a:ln w="12700" cap="flat">
              <a:noFill/>
              <a:miter lim="400000"/>
            </a:ln>
            <a:effectLst>
              <a:outerShdw sx="100000" sy="100000" kx="0" ky="0" algn="b" rotWithShape="0" blurRad="241300" dist="15206" dir="5400000">
                <a:srgbClr val="FFFFFF">
                  <a:alpha val="43123"/>
                </a:srgbClr>
              </a:outerShdw>
            </a:effectLst>
          </p:spPr>
        </p:pic>
        <p:sp>
          <p:nvSpPr>
            <p:cNvPr id="391" name="Title"/>
            <p:cNvSpPr/>
            <p:nvPr/>
          </p:nvSpPr>
          <p:spPr>
            <a:xfrm>
              <a:off x="0" y="6451600"/>
              <a:ext cx="10160000"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defRPr b="1" sz="2700"/>
              </a:lvl1pPr>
            </a:lstStyle>
            <a:p>
              <a:pPr/>
              <a:r>
                <a:t>Tenderly：Ethereum 以太坊开发平台</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在线互动式编程教育与培训"/>
          <p:cNvSpPr txBox="1"/>
          <p:nvPr>
            <p:ph type="title"/>
          </p:nvPr>
        </p:nvSpPr>
        <p:spPr>
          <a:prstGeom prst="rect">
            <a:avLst/>
          </a:prstGeom>
        </p:spPr>
        <p:txBody>
          <a:bodyPr/>
          <a:lstStyle>
            <a:lvl1pPr defTabSz="2145738">
              <a:defRPr spc="-149" sz="7480"/>
            </a:lvl1pPr>
          </a:lstStyle>
          <a:p>
            <a:pPr/>
            <a:r>
              <a:t>在线互动式编程教育与培训</a:t>
            </a:r>
          </a:p>
        </p:txBody>
      </p:sp>
      <p:sp>
        <p:nvSpPr>
          <p:cNvPr id="395" name="在教学文档中嵌入代码编辑器，学生有机会在真实或模拟的编程环境中进行实践，以便学生能够立即应用所学知识"/>
          <p:cNvSpPr txBox="1"/>
          <p:nvPr>
            <p:ph type="body" idx="21"/>
          </p:nvPr>
        </p:nvSpPr>
        <p:spPr>
          <a:xfrm>
            <a:off x="1206500" y="2245962"/>
            <a:ext cx="21971000" cy="942263"/>
          </a:xfrm>
          <a:prstGeom prst="rect">
            <a:avLst/>
          </a:prstGeom>
          <a:extLst>
            <a:ext uri="{C572A759-6A51-4108-AA02-DFA0A04FC94B}">
              <ma14:wrappingTextBoxFlag xmlns:ma14="http://schemas.microsoft.com/office/mac/drawingml/2011/main" val="1"/>
            </a:ext>
          </a:extLst>
        </p:spPr>
        <p:txBody>
          <a:bodyPr/>
          <a:lstStyle>
            <a:lvl1pPr defTabSz="511809">
              <a:defRPr sz="3409"/>
            </a:lvl1pPr>
          </a:lstStyle>
          <a:p>
            <a:pPr/>
            <a:r>
              <a:t>在教学文档中嵌入代码编辑器，学生有机会在真实或模拟的编程环境中进行实践，以便学生能够立即应用所学知识</a:t>
            </a:r>
          </a:p>
        </p:txBody>
      </p:sp>
      <p:grpSp>
        <p:nvGrpSpPr>
          <p:cNvPr id="398" name="成组"/>
          <p:cNvGrpSpPr/>
          <p:nvPr/>
        </p:nvGrpSpPr>
        <p:grpSpPr>
          <a:xfrm>
            <a:off x="3567524" y="3579316"/>
            <a:ext cx="14810552" cy="9583298"/>
            <a:chOff x="0" y="0"/>
            <a:chExt cx="14810550" cy="9583297"/>
          </a:xfrm>
        </p:grpSpPr>
        <p:pic>
          <p:nvPicPr>
            <p:cNvPr id="396" name="未命名文件 (1).png" descr="未命名文件 (1).png"/>
            <p:cNvPicPr>
              <a:picLocks noChangeAspect="1"/>
            </p:cNvPicPr>
            <p:nvPr/>
          </p:nvPicPr>
          <p:blipFill>
            <a:blip r:embed="rId2">
              <a:extLst/>
            </a:blip>
            <a:srcRect l="0" t="0" r="0" b="0"/>
            <a:stretch>
              <a:fillRect/>
            </a:stretch>
          </p:blipFill>
          <p:spPr>
            <a:xfrm>
              <a:off x="0" y="0"/>
              <a:ext cx="14810551" cy="9583298"/>
            </a:xfrm>
            <a:prstGeom prst="rect">
              <a:avLst/>
            </a:prstGeom>
            <a:ln w="12700" cap="flat">
              <a:noFill/>
              <a:miter lim="400000"/>
            </a:ln>
            <a:effectLst/>
          </p:spPr>
        </p:pic>
        <p:sp>
          <p:nvSpPr>
            <p:cNvPr id="397" name="矩形"/>
            <p:cNvSpPr/>
            <p:nvPr/>
          </p:nvSpPr>
          <p:spPr>
            <a:xfrm>
              <a:off x="4687475" y="3346251"/>
              <a:ext cx="9391254" cy="4333777"/>
            </a:xfrm>
            <a:prstGeom prst="rect">
              <a:avLst/>
            </a:prstGeom>
            <a:noFill/>
            <a:ln w="50800" cap="flat">
              <a:solidFill>
                <a:srgbClr val="1212EE"/>
              </a:solidFill>
              <a:custDash>
                <a:ds d="200000" sp="200000"/>
              </a:custDash>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grpSp>
        <p:nvGrpSpPr>
          <p:cNvPr id="403" name="成组"/>
          <p:cNvGrpSpPr/>
          <p:nvPr/>
        </p:nvGrpSpPr>
        <p:grpSpPr>
          <a:xfrm>
            <a:off x="19165830" y="6365130"/>
            <a:ext cx="4011670" cy="4583798"/>
            <a:chOff x="0" y="0"/>
            <a:chExt cx="4011669" cy="4583797"/>
          </a:xfrm>
        </p:grpSpPr>
        <p:grpSp>
          <p:nvGrpSpPr>
            <p:cNvPr id="401" name="成组"/>
            <p:cNvGrpSpPr/>
            <p:nvPr/>
          </p:nvGrpSpPr>
          <p:grpSpPr>
            <a:xfrm>
              <a:off x="0" y="0"/>
              <a:ext cx="4011670" cy="4011670"/>
              <a:chOff x="0" y="0"/>
              <a:chExt cx="4011669" cy="4011669"/>
            </a:xfrm>
          </p:grpSpPr>
          <p:sp>
            <p:nvSpPr>
              <p:cNvPr id="399" name="圆角矩形"/>
              <p:cNvSpPr/>
              <p:nvPr/>
            </p:nvSpPr>
            <p:spPr>
              <a:xfrm>
                <a:off x="0" y="0"/>
                <a:ext cx="4011670" cy="4011670"/>
              </a:xfrm>
              <a:prstGeom prst="roundRect">
                <a:avLst>
                  <a:gd name="adj" fmla="val 15000"/>
                </a:avLst>
              </a:prstGeom>
              <a:gradFill flip="none" rotWithShape="1">
                <a:gsLst>
                  <a:gs pos="0">
                    <a:schemeClr val="accent1">
                      <a:lumOff val="13543"/>
                    </a:schemeClr>
                  </a:gs>
                  <a:gs pos="100000">
                    <a:srgbClr val="0E0EAE"/>
                  </a:gs>
                </a:gsLst>
                <a:lin ang="5400000" scaled="0"/>
              </a:gradFill>
              <a:ln w="12700" cap="flat">
                <a:noFill/>
                <a:miter lim="400000"/>
              </a:ln>
              <a:effectLst/>
            </p:spPr>
            <p:txBody>
              <a:bodyPr wrap="square" lIns="50800" tIns="50800" rIns="50800" bIns="50800" numCol="1" anchor="ctr">
                <a:noAutofit/>
              </a:bodyPr>
              <a:lstStyle/>
              <a:p>
                <a:pPr defTabSz="825500">
                  <a:defRPr sz="3200">
                    <a:solidFill>
                      <a:schemeClr val="accent1">
                        <a:lumOff val="13575"/>
                      </a:schemeClr>
                    </a:solidFill>
                    <a:latin typeface="Helvetica Neue Medium"/>
                    <a:ea typeface="Helvetica Neue Medium"/>
                    <a:cs typeface="Helvetica Neue Medium"/>
                    <a:sym typeface="Helvetica Neue Medium"/>
                  </a:defRPr>
                </a:pPr>
              </a:p>
            </p:txBody>
          </p:sp>
          <p:sp>
            <p:nvSpPr>
              <p:cNvPr id="400" name="体育场"/>
              <p:cNvSpPr/>
              <p:nvPr/>
            </p:nvSpPr>
            <p:spPr>
              <a:xfrm>
                <a:off x="571922" y="939360"/>
                <a:ext cx="2867826" cy="2132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889" y="0"/>
                      <a:pt x="5157" y="529"/>
                      <a:pt x="3105" y="1502"/>
                    </a:cubicBezTo>
                    <a:cubicBezTo>
                      <a:pt x="1134" y="2431"/>
                      <a:pt x="0" y="3689"/>
                      <a:pt x="0" y="4960"/>
                    </a:cubicBezTo>
                    <a:cubicBezTo>
                      <a:pt x="0" y="5882"/>
                      <a:pt x="605" y="6803"/>
                      <a:pt x="1701" y="7594"/>
                    </a:cubicBezTo>
                    <a:cubicBezTo>
                      <a:pt x="2452" y="5467"/>
                      <a:pt x="6184" y="3891"/>
                      <a:pt x="10812" y="3891"/>
                    </a:cubicBezTo>
                    <a:cubicBezTo>
                      <a:pt x="15434" y="3891"/>
                      <a:pt x="19160" y="5460"/>
                      <a:pt x="19916" y="7587"/>
                    </a:cubicBezTo>
                    <a:cubicBezTo>
                      <a:pt x="21001" y="6796"/>
                      <a:pt x="21600" y="5882"/>
                      <a:pt x="21600" y="4960"/>
                    </a:cubicBezTo>
                    <a:cubicBezTo>
                      <a:pt x="21600" y="3697"/>
                      <a:pt x="20466" y="2431"/>
                      <a:pt x="18495" y="1502"/>
                    </a:cubicBezTo>
                    <a:cubicBezTo>
                      <a:pt x="16443" y="536"/>
                      <a:pt x="13711" y="0"/>
                      <a:pt x="10800" y="0"/>
                    </a:cubicBezTo>
                    <a:close/>
                    <a:moveTo>
                      <a:pt x="10805" y="4313"/>
                    </a:moveTo>
                    <a:cubicBezTo>
                      <a:pt x="6409" y="4313"/>
                      <a:pt x="2635" y="5851"/>
                      <a:pt x="1976" y="7782"/>
                    </a:cubicBezTo>
                    <a:cubicBezTo>
                      <a:pt x="2311" y="8000"/>
                      <a:pt x="2689" y="8213"/>
                      <a:pt x="3105" y="8409"/>
                    </a:cubicBezTo>
                    <a:cubicBezTo>
                      <a:pt x="3694" y="8684"/>
                      <a:pt x="4337" y="8922"/>
                      <a:pt x="5017" y="9126"/>
                    </a:cubicBezTo>
                    <a:cubicBezTo>
                      <a:pt x="6156" y="8145"/>
                      <a:pt x="8294" y="7501"/>
                      <a:pt x="10800" y="7501"/>
                    </a:cubicBezTo>
                    <a:cubicBezTo>
                      <a:pt x="13306" y="7501"/>
                      <a:pt x="15444" y="8145"/>
                      <a:pt x="16583" y="9126"/>
                    </a:cubicBezTo>
                    <a:cubicBezTo>
                      <a:pt x="17269" y="8922"/>
                      <a:pt x="17912" y="8684"/>
                      <a:pt x="18495" y="8409"/>
                    </a:cubicBezTo>
                    <a:cubicBezTo>
                      <a:pt x="18916" y="8213"/>
                      <a:pt x="19294" y="7993"/>
                      <a:pt x="19634" y="7776"/>
                    </a:cubicBezTo>
                    <a:cubicBezTo>
                      <a:pt x="18970" y="5844"/>
                      <a:pt x="15195" y="4313"/>
                      <a:pt x="10805" y="4313"/>
                    </a:cubicBezTo>
                    <a:close/>
                    <a:moveTo>
                      <a:pt x="32" y="6317"/>
                    </a:moveTo>
                    <a:lnTo>
                      <a:pt x="32" y="16722"/>
                    </a:lnTo>
                    <a:cubicBezTo>
                      <a:pt x="32" y="19205"/>
                      <a:pt x="4256" y="21331"/>
                      <a:pt x="9575" y="21600"/>
                    </a:cubicBezTo>
                    <a:lnTo>
                      <a:pt x="9575" y="17403"/>
                    </a:lnTo>
                    <a:cubicBezTo>
                      <a:pt x="9575" y="16488"/>
                      <a:pt x="10125" y="15755"/>
                      <a:pt x="10800" y="15755"/>
                    </a:cubicBezTo>
                    <a:cubicBezTo>
                      <a:pt x="11475" y="15755"/>
                      <a:pt x="12027" y="16495"/>
                      <a:pt x="12027" y="17403"/>
                    </a:cubicBezTo>
                    <a:lnTo>
                      <a:pt x="12027" y="21600"/>
                    </a:lnTo>
                    <a:cubicBezTo>
                      <a:pt x="17340" y="21324"/>
                      <a:pt x="21568" y="19205"/>
                      <a:pt x="21568" y="16722"/>
                    </a:cubicBezTo>
                    <a:lnTo>
                      <a:pt x="21568" y="6317"/>
                    </a:lnTo>
                    <a:cubicBezTo>
                      <a:pt x="20353" y="8655"/>
                      <a:pt x="16054" y="10333"/>
                      <a:pt x="10800" y="10333"/>
                    </a:cubicBezTo>
                    <a:cubicBezTo>
                      <a:pt x="5546" y="10333"/>
                      <a:pt x="1247" y="8655"/>
                      <a:pt x="32" y="6317"/>
                    </a:cubicBezTo>
                    <a:close/>
                    <a:moveTo>
                      <a:pt x="10800" y="7921"/>
                    </a:moveTo>
                    <a:cubicBezTo>
                      <a:pt x="8435" y="7921"/>
                      <a:pt x="6556" y="8495"/>
                      <a:pt x="5476" y="9257"/>
                    </a:cubicBezTo>
                    <a:cubicBezTo>
                      <a:pt x="7085" y="9686"/>
                      <a:pt x="8905" y="9911"/>
                      <a:pt x="10800" y="9911"/>
                    </a:cubicBezTo>
                    <a:cubicBezTo>
                      <a:pt x="12695" y="9911"/>
                      <a:pt x="14515" y="9686"/>
                      <a:pt x="16124" y="9257"/>
                    </a:cubicBezTo>
                    <a:cubicBezTo>
                      <a:pt x="15044" y="8495"/>
                      <a:pt x="13165" y="7921"/>
                      <a:pt x="10800" y="7921"/>
                    </a:cubicBezTo>
                    <a:close/>
                    <a:moveTo>
                      <a:pt x="692" y="10085"/>
                    </a:moveTo>
                    <a:cubicBezTo>
                      <a:pt x="886" y="10209"/>
                      <a:pt x="1080" y="10324"/>
                      <a:pt x="1274" y="10432"/>
                    </a:cubicBezTo>
                    <a:cubicBezTo>
                      <a:pt x="1274" y="10977"/>
                      <a:pt x="1274" y="11522"/>
                      <a:pt x="1274" y="12066"/>
                    </a:cubicBezTo>
                    <a:cubicBezTo>
                      <a:pt x="1080" y="11950"/>
                      <a:pt x="886" y="11835"/>
                      <a:pt x="692" y="11719"/>
                    </a:cubicBezTo>
                    <a:cubicBezTo>
                      <a:pt x="692" y="11174"/>
                      <a:pt x="692" y="10630"/>
                      <a:pt x="692" y="10085"/>
                    </a:cubicBezTo>
                    <a:close/>
                    <a:moveTo>
                      <a:pt x="20903" y="10085"/>
                    </a:moveTo>
                    <a:cubicBezTo>
                      <a:pt x="20903" y="10630"/>
                      <a:pt x="20903" y="11174"/>
                      <a:pt x="20903" y="11719"/>
                    </a:cubicBezTo>
                    <a:cubicBezTo>
                      <a:pt x="20709" y="11842"/>
                      <a:pt x="20515" y="11957"/>
                      <a:pt x="20321" y="12066"/>
                    </a:cubicBezTo>
                    <a:cubicBezTo>
                      <a:pt x="20321" y="11522"/>
                      <a:pt x="20321" y="10977"/>
                      <a:pt x="20321" y="10432"/>
                    </a:cubicBezTo>
                    <a:cubicBezTo>
                      <a:pt x="20515" y="10316"/>
                      <a:pt x="20709" y="10201"/>
                      <a:pt x="20903" y="10085"/>
                    </a:cubicBezTo>
                    <a:close/>
                    <a:moveTo>
                      <a:pt x="2381" y="11036"/>
                    </a:moveTo>
                    <a:cubicBezTo>
                      <a:pt x="2581" y="11138"/>
                      <a:pt x="2782" y="11232"/>
                      <a:pt x="2982" y="11326"/>
                    </a:cubicBezTo>
                    <a:cubicBezTo>
                      <a:pt x="2982" y="11871"/>
                      <a:pt x="2982" y="12415"/>
                      <a:pt x="2982" y="12960"/>
                    </a:cubicBezTo>
                    <a:cubicBezTo>
                      <a:pt x="2782" y="12866"/>
                      <a:pt x="2581" y="12771"/>
                      <a:pt x="2381" y="12670"/>
                    </a:cubicBezTo>
                    <a:cubicBezTo>
                      <a:pt x="2381" y="12125"/>
                      <a:pt x="2381" y="11581"/>
                      <a:pt x="2381" y="11036"/>
                    </a:cubicBezTo>
                    <a:close/>
                    <a:moveTo>
                      <a:pt x="19219" y="11036"/>
                    </a:moveTo>
                    <a:cubicBezTo>
                      <a:pt x="19219" y="11581"/>
                      <a:pt x="19219" y="12125"/>
                      <a:pt x="19219" y="12670"/>
                    </a:cubicBezTo>
                    <a:cubicBezTo>
                      <a:pt x="19019" y="12771"/>
                      <a:pt x="18820" y="12866"/>
                      <a:pt x="18620" y="12960"/>
                    </a:cubicBezTo>
                    <a:cubicBezTo>
                      <a:pt x="18620" y="12415"/>
                      <a:pt x="18620" y="11871"/>
                      <a:pt x="18620" y="11326"/>
                    </a:cubicBezTo>
                    <a:cubicBezTo>
                      <a:pt x="18820" y="11232"/>
                      <a:pt x="19019" y="11138"/>
                      <a:pt x="19219" y="11036"/>
                    </a:cubicBezTo>
                    <a:close/>
                    <a:moveTo>
                      <a:pt x="4121" y="11805"/>
                    </a:moveTo>
                    <a:cubicBezTo>
                      <a:pt x="4326" y="11885"/>
                      <a:pt x="4530" y="11957"/>
                      <a:pt x="4730" y="12030"/>
                    </a:cubicBezTo>
                    <a:cubicBezTo>
                      <a:pt x="4730" y="12574"/>
                      <a:pt x="4730" y="13119"/>
                      <a:pt x="4730" y="13663"/>
                    </a:cubicBezTo>
                    <a:cubicBezTo>
                      <a:pt x="4525" y="13591"/>
                      <a:pt x="4321" y="13519"/>
                      <a:pt x="4121" y="13439"/>
                    </a:cubicBezTo>
                    <a:cubicBezTo>
                      <a:pt x="4121" y="12894"/>
                      <a:pt x="4121" y="12350"/>
                      <a:pt x="4121" y="11805"/>
                    </a:cubicBezTo>
                    <a:close/>
                    <a:moveTo>
                      <a:pt x="17481" y="11805"/>
                    </a:moveTo>
                    <a:cubicBezTo>
                      <a:pt x="17481" y="12350"/>
                      <a:pt x="17481" y="12894"/>
                      <a:pt x="17481" y="13439"/>
                    </a:cubicBezTo>
                    <a:cubicBezTo>
                      <a:pt x="17276" y="13519"/>
                      <a:pt x="17070" y="13591"/>
                      <a:pt x="16870" y="13663"/>
                    </a:cubicBezTo>
                    <a:cubicBezTo>
                      <a:pt x="16870" y="13119"/>
                      <a:pt x="16870" y="12574"/>
                      <a:pt x="16870" y="12030"/>
                    </a:cubicBezTo>
                    <a:cubicBezTo>
                      <a:pt x="17075" y="11957"/>
                      <a:pt x="17281" y="11885"/>
                      <a:pt x="17481" y="11805"/>
                    </a:cubicBezTo>
                    <a:close/>
                    <a:moveTo>
                      <a:pt x="5891" y="12386"/>
                    </a:moveTo>
                    <a:cubicBezTo>
                      <a:pt x="6096" y="12444"/>
                      <a:pt x="6307" y="12496"/>
                      <a:pt x="6512" y="12547"/>
                    </a:cubicBezTo>
                    <a:cubicBezTo>
                      <a:pt x="6512" y="13092"/>
                      <a:pt x="6512" y="13636"/>
                      <a:pt x="6512" y="14181"/>
                    </a:cubicBezTo>
                    <a:cubicBezTo>
                      <a:pt x="6301" y="14130"/>
                      <a:pt x="6096" y="14078"/>
                      <a:pt x="5891" y="14020"/>
                    </a:cubicBezTo>
                    <a:cubicBezTo>
                      <a:pt x="5891" y="13475"/>
                      <a:pt x="5891" y="12931"/>
                      <a:pt x="5891" y="12386"/>
                    </a:cubicBezTo>
                    <a:close/>
                    <a:moveTo>
                      <a:pt x="15709" y="12386"/>
                    </a:moveTo>
                    <a:cubicBezTo>
                      <a:pt x="15709" y="12931"/>
                      <a:pt x="15709" y="13475"/>
                      <a:pt x="15709" y="14020"/>
                    </a:cubicBezTo>
                    <a:cubicBezTo>
                      <a:pt x="15504" y="14078"/>
                      <a:pt x="15293" y="14130"/>
                      <a:pt x="15088" y="14181"/>
                    </a:cubicBezTo>
                    <a:cubicBezTo>
                      <a:pt x="15088" y="13636"/>
                      <a:pt x="15088" y="13092"/>
                      <a:pt x="15088" y="12547"/>
                    </a:cubicBezTo>
                    <a:cubicBezTo>
                      <a:pt x="15299" y="12496"/>
                      <a:pt x="15504" y="12444"/>
                      <a:pt x="15709" y="12386"/>
                    </a:cubicBezTo>
                    <a:close/>
                    <a:moveTo>
                      <a:pt x="7685" y="12785"/>
                    </a:moveTo>
                    <a:cubicBezTo>
                      <a:pt x="7895" y="12822"/>
                      <a:pt x="8105" y="12852"/>
                      <a:pt x="8316" y="12881"/>
                    </a:cubicBezTo>
                    <a:cubicBezTo>
                      <a:pt x="8316" y="13425"/>
                      <a:pt x="8316" y="13970"/>
                      <a:pt x="8316" y="14514"/>
                    </a:cubicBezTo>
                    <a:cubicBezTo>
                      <a:pt x="8105" y="14485"/>
                      <a:pt x="7895" y="14455"/>
                      <a:pt x="7685" y="14419"/>
                    </a:cubicBezTo>
                    <a:cubicBezTo>
                      <a:pt x="7685" y="13874"/>
                      <a:pt x="7685" y="13330"/>
                      <a:pt x="7685" y="12785"/>
                    </a:cubicBezTo>
                    <a:close/>
                    <a:moveTo>
                      <a:pt x="13910" y="12785"/>
                    </a:moveTo>
                    <a:cubicBezTo>
                      <a:pt x="13910" y="13330"/>
                      <a:pt x="13910" y="13874"/>
                      <a:pt x="13910" y="14419"/>
                    </a:cubicBezTo>
                    <a:cubicBezTo>
                      <a:pt x="13699" y="14455"/>
                      <a:pt x="13490" y="14485"/>
                      <a:pt x="13279" y="14514"/>
                    </a:cubicBezTo>
                    <a:cubicBezTo>
                      <a:pt x="13279" y="13970"/>
                      <a:pt x="13279" y="13425"/>
                      <a:pt x="13279" y="12881"/>
                    </a:cubicBezTo>
                    <a:cubicBezTo>
                      <a:pt x="13490" y="12852"/>
                      <a:pt x="13699" y="12822"/>
                      <a:pt x="13910" y="12785"/>
                    </a:cubicBezTo>
                    <a:close/>
                    <a:moveTo>
                      <a:pt x="9504" y="13003"/>
                    </a:moveTo>
                    <a:cubicBezTo>
                      <a:pt x="9715" y="13018"/>
                      <a:pt x="9926" y="13025"/>
                      <a:pt x="10137" y="13033"/>
                    </a:cubicBezTo>
                    <a:cubicBezTo>
                      <a:pt x="10137" y="13577"/>
                      <a:pt x="10137" y="14122"/>
                      <a:pt x="10137" y="14666"/>
                    </a:cubicBezTo>
                    <a:cubicBezTo>
                      <a:pt x="9926" y="14659"/>
                      <a:pt x="9715" y="14651"/>
                      <a:pt x="9504" y="14637"/>
                    </a:cubicBezTo>
                    <a:cubicBezTo>
                      <a:pt x="9504" y="14092"/>
                      <a:pt x="9504" y="13548"/>
                      <a:pt x="9504" y="13003"/>
                    </a:cubicBezTo>
                    <a:close/>
                    <a:moveTo>
                      <a:pt x="12096" y="13003"/>
                    </a:moveTo>
                    <a:cubicBezTo>
                      <a:pt x="12096" y="13548"/>
                      <a:pt x="12096" y="14092"/>
                      <a:pt x="12096" y="14637"/>
                    </a:cubicBezTo>
                    <a:cubicBezTo>
                      <a:pt x="11885" y="14651"/>
                      <a:pt x="11675" y="14659"/>
                      <a:pt x="11465" y="14666"/>
                    </a:cubicBezTo>
                    <a:cubicBezTo>
                      <a:pt x="11465" y="14122"/>
                      <a:pt x="11465" y="13577"/>
                      <a:pt x="11465" y="13033"/>
                    </a:cubicBezTo>
                    <a:cubicBezTo>
                      <a:pt x="11675" y="13025"/>
                      <a:pt x="11885" y="13018"/>
                      <a:pt x="12096" y="13003"/>
                    </a:cubicBezTo>
                    <a:close/>
                    <a:moveTo>
                      <a:pt x="692" y="13570"/>
                    </a:moveTo>
                    <a:cubicBezTo>
                      <a:pt x="886" y="13694"/>
                      <a:pt x="1080" y="13809"/>
                      <a:pt x="1274" y="13917"/>
                    </a:cubicBezTo>
                    <a:cubicBezTo>
                      <a:pt x="1274" y="14462"/>
                      <a:pt x="1274" y="15007"/>
                      <a:pt x="1274" y="15551"/>
                    </a:cubicBezTo>
                    <a:cubicBezTo>
                      <a:pt x="1080" y="15435"/>
                      <a:pt x="886" y="15320"/>
                      <a:pt x="692" y="15204"/>
                    </a:cubicBezTo>
                    <a:cubicBezTo>
                      <a:pt x="692" y="14659"/>
                      <a:pt x="692" y="14115"/>
                      <a:pt x="692" y="13570"/>
                    </a:cubicBezTo>
                    <a:close/>
                    <a:moveTo>
                      <a:pt x="20903" y="13570"/>
                    </a:moveTo>
                    <a:cubicBezTo>
                      <a:pt x="20903" y="14115"/>
                      <a:pt x="20903" y="14659"/>
                      <a:pt x="20903" y="15204"/>
                    </a:cubicBezTo>
                    <a:cubicBezTo>
                      <a:pt x="20709" y="15327"/>
                      <a:pt x="20515" y="15442"/>
                      <a:pt x="20321" y="15551"/>
                    </a:cubicBezTo>
                    <a:cubicBezTo>
                      <a:pt x="20321" y="15007"/>
                      <a:pt x="20321" y="14462"/>
                      <a:pt x="20321" y="13917"/>
                    </a:cubicBezTo>
                    <a:cubicBezTo>
                      <a:pt x="20515" y="13801"/>
                      <a:pt x="20709" y="13687"/>
                      <a:pt x="20903" y="13570"/>
                    </a:cubicBezTo>
                    <a:close/>
                    <a:moveTo>
                      <a:pt x="2381" y="14514"/>
                    </a:moveTo>
                    <a:cubicBezTo>
                      <a:pt x="2581" y="14616"/>
                      <a:pt x="2782" y="14710"/>
                      <a:pt x="2982" y="14805"/>
                    </a:cubicBezTo>
                    <a:cubicBezTo>
                      <a:pt x="2982" y="15349"/>
                      <a:pt x="2982" y="15894"/>
                      <a:pt x="2982" y="16438"/>
                    </a:cubicBezTo>
                    <a:cubicBezTo>
                      <a:pt x="2782" y="16344"/>
                      <a:pt x="2581" y="16249"/>
                      <a:pt x="2381" y="16148"/>
                    </a:cubicBezTo>
                    <a:cubicBezTo>
                      <a:pt x="2381" y="15603"/>
                      <a:pt x="2381" y="15059"/>
                      <a:pt x="2381" y="14514"/>
                    </a:cubicBezTo>
                    <a:close/>
                    <a:moveTo>
                      <a:pt x="19219" y="14521"/>
                    </a:moveTo>
                    <a:cubicBezTo>
                      <a:pt x="19219" y="15066"/>
                      <a:pt x="19219" y="15610"/>
                      <a:pt x="19219" y="16155"/>
                    </a:cubicBezTo>
                    <a:cubicBezTo>
                      <a:pt x="19019" y="16256"/>
                      <a:pt x="18820" y="16351"/>
                      <a:pt x="18620" y="16445"/>
                    </a:cubicBezTo>
                    <a:cubicBezTo>
                      <a:pt x="18620" y="15901"/>
                      <a:pt x="18620" y="15356"/>
                      <a:pt x="18620" y="14811"/>
                    </a:cubicBezTo>
                    <a:cubicBezTo>
                      <a:pt x="18820" y="14717"/>
                      <a:pt x="19019" y="14623"/>
                      <a:pt x="19219" y="14521"/>
                    </a:cubicBezTo>
                    <a:close/>
                    <a:moveTo>
                      <a:pt x="4121" y="15283"/>
                    </a:moveTo>
                    <a:cubicBezTo>
                      <a:pt x="4326" y="15363"/>
                      <a:pt x="4530" y="15435"/>
                      <a:pt x="4730" y="15508"/>
                    </a:cubicBezTo>
                    <a:cubicBezTo>
                      <a:pt x="4730" y="16053"/>
                      <a:pt x="4730" y="16597"/>
                      <a:pt x="4730" y="17142"/>
                    </a:cubicBezTo>
                    <a:cubicBezTo>
                      <a:pt x="4525" y="17069"/>
                      <a:pt x="4321" y="16997"/>
                      <a:pt x="4121" y="16917"/>
                    </a:cubicBezTo>
                    <a:cubicBezTo>
                      <a:pt x="4121" y="16372"/>
                      <a:pt x="4121" y="15828"/>
                      <a:pt x="4121" y="15283"/>
                    </a:cubicBezTo>
                    <a:close/>
                    <a:moveTo>
                      <a:pt x="17481" y="15283"/>
                    </a:moveTo>
                    <a:cubicBezTo>
                      <a:pt x="17481" y="15828"/>
                      <a:pt x="17481" y="16372"/>
                      <a:pt x="17481" y="16917"/>
                    </a:cubicBezTo>
                    <a:cubicBezTo>
                      <a:pt x="17276" y="16997"/>
                      <a:pt x="17070" y="17069"/>
                      <a:pt x="16870" y="17142"/>
                    </a:cubicBezTo>
                    <a:cubicBezTo>
                      <a:pt x="16870" y="16597"/>
                      <a:pt x="16870" y="16053"/>
                      <a:pt x="16870" y="15508"/>
                    </a:cubicBezTo>
                    <a:cubicBezTo>
                      <a:pt x="17075" y="15435"/>
                      <a:pt x="17281" y="15363"/>
                      <a:pt x="17481" y="15283"/>
                    </a:cubicBezTo>
                    <a:close/>
                    <a:moveTo>
                      <a:pt x="5891" y="15871"/>
                    </a:moveTo>
                    <a:cubicBezTo>
                      <a:pt x="6096" y="15929"/>
                      <a:pt x="6307" y="15981"/>
                      <a:pt x="6512" y="16032"/>
                    </a:cubicBezTo>
                    <a:cubicBezTo>
                      <a:pt x="6512" y="16577"/>
                      <a:pt x="6512" y="17121"/>
                      <a:pt x="6512" y="17666"/>
                    </a:cubicBezTo>
                    <a:cubicBezTo>
                      <a:pt x="6301" y="17615"/>
                      <a:pt x="6096" y="17563"/>
                      <a:pt x="5891" y="17505"/>
                    </a:cubicBezTo>
                    <a:cubicBezTo>
                      <a:pt x="5891" y="16960"/>
                      <a:pt x="5891" y="16416"/>
                      <a:pt x="5891" y="15871"/>
                    </a:cubicBezTo>
                    <a:close/>
                    <a:moveTo>
                      <a:pt x="15709" y="15871"/>
                    </a:moveTo>
                    <a:cubicBezTo>
                      <a:pt x="15709" y="16416"/>
                      <a:pt x="15709" y="16960"/>
                      <a:pt x="15709" y="17505"/>
                    </a:cubicBezTo>
                    <a:cubicBezTo>
                      <a:pt x="15504" y="17563"/>
                      <a:pt x="15293" y="17615"/>
                      <a:pt x="15088" y="17666"/>
                    </a:cubicBezTo>
                    <a:cubicBezTo>
                      <a:pt x="15088" y="17121"/>
                      <a:pt x="15088" y="16577"/>
                      <a:pt x="15088" y="16032"/>
                    </a:cubicBezTo>
                    <a:cubicBezTo>
                      <a:pt x="15299" y="15981"/>
                      <a:pt x="15504" y="15929"/>
                      <a:pt x="15709" y="15871"/>
                    </a:cubicBezTo>
                    <a:close/>
                    <a:moveTo>
                      <a:pt x="7685" y="16270"/>
                    </a:moveTo>
                    <a:cubicBezTo>
                      <a:pt x="7895" y="16307"/>
                      <a:pt x="8105" y="16337"/>
                      <a:pt x="8316" y="16366"/>
                    </a:cubicBezTo>
                    <a:cubicBezTo>
                      <a:pt x="8316" y="16910"/>
                      <a:pt x="8316" y="17455"/>
                      <a:pt x="8316" y="17999"/>
                    </a:cubicBezTo>
                    <a:cubicBezTo>
                      <a:pt x="8105" y="17970"/>
                      <a:pt x="7895" y="17940"/>
                      <a:pt x="7685" y="17904"/>
                    </a:cubicBezTo>
                    <a:cubicBezTo>
                      <a:pt x="7685" y="17359"/>
                      <a:pt x="7685" y="16815"/>
                      <a:pt x="7685" y="16270"/>
                    </a:cubicBezTo>
                    <a:close/>
                    <a:moveTo>
                      <a:pt x="13910" y="16270"/>
                    </a:moveTo>
                    <a:cubicBezTo>
                      <a:pt x="13910" y="16815"/>
                      <a:pt x="13910" y="17359"/>
                      <a:pt x="13910" y="17904"/>
                    </a:cubicBezTo>
                    <a:cubicBezTo>
                      <a:pt x="13699" y="17940"/>
                      <a:pt x="13490" y="17970"/>
                      <a:pt x="13279" y="17999"/>
                    </a:cubicBezTo>
                    <a:cubicBezTo>
                      <a:pt x="13279" y="17455"/>
                      <a:pt x="13279" y="16910"/>
                      <a:pt x="13279" y="16366"/>
                    </a:cubicBezTo>
                    <a:cubicBezTo>
                      <a:pt x="13490" y="16337"/>
                      <a:pt x="13699" y="16307"/>
                      <a:pt x="13910" y="16270"/>
                    </a:cubicBezTo>
                    <a:close/>
                  </a:path>
                </a:pathLst>
              </a:custGeom>
              <a:solidFill>
                <a:srgbClr val="FFFFFF"/>
              </a:solidFill>
              <a:ln w="12700" cap="flat">
                <a:noFill/>
                <a:miter lim="400000"/>
              </a:ln>
              <a:effectLst/>
            </p:spPr>
            <p:txBody>
              <a:bodyPr wrap="square" lIns="50800" tIns="50800" rIns="50800" bIns="50800" numCol="1" anchor="ctr">
                <a:noAutofit/>
              </a:bodyPr>
              <a:lstStyle/>
              <a:p>
                <a:pPr algn="l" defTabSz="1219200">
                  <a:defRPr sz="4200">
                    <a:solidFill>
                      <a:srgbClr val="000000"/>
                    </a:solidFill>
                    <a:latin typeface="等线"/>
                    <a:ea typeface="等线"/>
                    <a:cs typeface="等线"/>
                    <a:sym typeface="等线"/>
                  </a:defRPr>
                </a:pPr>
              </a:p>
            </p:txBody>
          </p:sp>
        </p:grpSp>
        <p:sp>
          <p:nvSpPr>
            <p:cNvPr id="402" name="Caption"/>
            <p:cNvSpPr/>
            <p:nvPr/>
          </p:nvSpPr>
          <p:spPr>
            <a:xfrm>
              <a:off x="0" y="4113269"/>
              <a:ext cx="4011670" cy="470529"/>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rPr>
                  <a:latin typeface="Impact"/>
                  <a:ea typeface="Impact"/>
                  <a:cs typeface="Impact"/>
                  <a:sym typeface="Impact"/>
                </a:rPr>
                <a:t>Amphitheatre</a:t>
              </a:r>
              <a:r>
                <a:t> </a:t>
              </a:r>
              <a:r>
                <a:rPr>
                  <a:latin typeface="Helvetica Neue UltraLight"/>
                  <a:ea typeface="Helvetica Neue UltraLight"/>
                  <a:cs typeface="Helvetica Neue UltraLight"/>
                  <a:sym typeface="Helvetica Neue UltraLight"/>
                </a:rPr>
                <a:t>Cloud</a:t>
              </a:r>
            </a:p>
          </p:txBody>
        </p:sp>
      </p:grpSp>
      <p:sp>
        <p:nvSpPr>
          <p:cNvPr id="404" name="线条"/>
          <p:cNvSpPr/>
          <p:nvPr/>
        </p:nvSpPr>
        <p:spPr>
          <a:xfrm>
            <a:off x="18220407" y="8565220"/>
            <a:ext cx="845611" cy="1"/>
          </a:xfrm>
          <a:prstGeom prst="line">
            <a:avLst/>
          </a:prstGeom>
          <a:ln w="25400">
            <a:solidFill>
              <a:srgbClr val="FFFFFF"/>
            </a:solidFill>
            <a:miter lim="400000"/>
            <a:headEnd type="triangle"/>
            <a:tailEnd type="triangle"/>
          </a:ln>
        </p:spPr>
        <p:txBody>
          <a:bodyPr lIns="50800" tIns="50800" rIns="50800" bIns="50800" anchor="ctr"/>
          <a:lstStyle/>
          <a:p>
            <a:pPr/>
          </a:p>
        </p:txBody>
      </p:sp>
      <p:sp>
        <p:nvSpPr>
          <p:cNvPr id="405" name="线条"/>
          <p:cNvSpPr/>
          <p:nvPr/>
        </p:nvSpPr>
        <p:spPr>
          <a:xfrm>
            <a:off x="2795587" y="11109921"/>
            <a:ext cx="5376691" cy="1"/>
          </a:xfrm>
          <a:prstGeom prst="line">
            <a:avLst/>
          </a:prstGeom>
          <a:ln w="25400">
            <a:solidFill>
              <a:srgbClr val="1212EE"/>
            </a:solidFill>
            <a:miter lim="400000"/>
          </a:ln>
        </p:spPr>
        <p:txBody>
          <a:bodyPr lIns="50800" tIns="50800" rIns="50800" bIns="50800" anchor="ctr"/>
          <a:lstStyle/>
          <a:p>
            <a:pPr/>
          </a:p>
        </p:txBody>
      </p:sp>
      <p:sp>
        <p:nvSpPr>
          <p:cNvPr id="406" name="Playground"/>
          <p:cNvSpPr txBox="1"/>
          <p:nvPr/>
        </p:nvSpPr>
        <p:spPr>
          <a:xfrm>
            <a:off x="1155750" y="10879391"/>
            <a:ext cx="176266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Playground</a:t>
            </a:r>
          </a:p>
        </p:txBody>
      </p:sp>
      <p:sp>
        <p:nvSpPr>
          <p:cNvPr id="407" name="教学文档"/>
          <p:cNvSpPr txBox="1"/>
          <p:nvPr/>
        </p:nvSpPr>
        <p:spPr>
          <a:xfrm>
            <a:off x="1206500" y="5794971"/>
            <a:ext cx="13335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教学文档</a:t>
            </a:r>
          </a:p>
        </p:txBody>
      </p:sp>
      <p:sp>
        <p:nvSpPr>
          <p:cNvPr id="408" name="线条"/>
          <p:cNvSpPr/>
          <p:nvPr/>
        </p:nvSpPr>
        <p:spPr>
          <a:xfrm>
            <a:off x="2592387" y="6055321"/>
            <a:ext cx="5783091" cy="1"/>
          </a:xfrm>
          <a:prstGeom prst="line">
            <a:avLst/>
          </a:prstGeom>
          <a:ln w="25400">
            <a:solidFill>
              <a:srgbClr val="1212EE"/>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0" name="方案实施与费用"/>
          <p:cNvSpPr txBox="1"/>
          <p:nvPr>
            <p:ph type="title"/>
          </p:nvPr>
        </p:nvSpPr>
        <p:spPr>
          <a:prstGeom prst="rect">
            <a:avLst/>
          </a:prstGeom>
        </p:spPr>
        <p:txBody>
          <a:bodyPr/>
          <a:lstStyle>
            <a:lvl1pPr defTabSz="2145738">
              <a:defRPr spc="-149" sz="7480"/>
            </a:lvl1pPr>
          </a:lstStyle>
          <a:p>
            <a:pPr/>
            <a:r>
              <a:t>方案实施与费用</a:t>
            </a:r>
          </a:p>
        </p:txBody>
      </p:sp>
      <p:sp>
        <p:nvSpPr>
          <p:cNvPr id="411" name="Amphitheatre Cloud 云托管环境即服务实施方案及计价方式"/>
          <p:cNvSpPr txBox="1"/>
          <p:nvPr>
            <p:ph type="body" idx="21"/>
          </p:nvPr>
        </p:nvSpPr>
        <p:spPr>
          <a:xfrm>
            <a:off x="1206500" y="2249704"/>
            <a:ext cx="21971000" cy="934779"/>
          </a:xfrm>
          <a:prstGeom prst="rect">
            <a:avLst/>
          </a:prstGeom>
          <a:extLst>
            <a:ext uri="{C572A759-6A51-4108-AA02-DFA0A04FC94B}">
              <ma14:wrappingTextBoxFlag xmlns:ma14="http://schemas.microsoft.com/office/mac/drawingml/2011/main" val="1"/>
            </a:ext>
          </a:extLst>
        </p:spPr>
        <p:txBody>
          <a:bodyPr/>
          <a:lstStyle/>
          <a:p>
            <a:pPr/>
            <a:r>
              <a:t>Amphitheatre Cloud 云托管环境即服务实施方案及计价方式</a:t>
            </a:r>
          </a:p>
        </p:txBody>
      </p:sp>
      <p:grpSp>
        <p:nvGrpSpPr>
          <p:cNvPr id="414" name="成组"/>
          <p:cNvGrpSpPr/>
          <p:nvPr/>
        </p:nvGrpSpPr>
        <p:grpSpPr>
          <a:xfrm>
            <a:off x="1349886" y="4172747"/>
            <a:ext cx="4114801" cy="1858862"/>
            <a:chOff x="0" y="0"/>
            <a:chExt cx="4114800" cy="1858860"/>
          </a:xfrm>
        </p:grpSpPr>
        <p:sp>
          <p:nvSpPr>
            <p:cNvPr id="412" name="小明"/>
            <p:cNvSpPr/>
            <p:nvPr/>
          </p:nvSpPr>
          <p:spPr>
            <a:xfrm>
              <a:off x="0" y="0"/>
              <a:ext cx="4114801"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defRPr b="1" sz="2700"/>
              </a:lvl1pPr>
            </a:lstStyle>
            <a:p>
              <a:pPr/>
              <a:r>
                <a:t>小明</a:t>
              </a:r>
            </a:p>
          </p:txBody>
        </p:sp>
        <p:sp>
          <p:nvSpPr>
            <p:cNvPr id="413" name="带肩膀的头像"/>
            <p:cNvSpPr/>
            <p:nvPr/>
          </p:nvSpPr>
          <p:spPr>
            <a:xfrm>
              <a:off x="1380406" y="685800"/>
              <a:ext cx="1353988" cy="1173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grpSp>
        <p:nvGrpSpPr>
          <p:cNvPr id="417" name="成组"/>
          <p:cNvGrpSpPr/>
          <p:nvPr/>
        </p:nvGrpSpPr>
        <p:grpSpPr>
          <a:xfrm>
            <a:off x="5765800" y="4172747"/>
            <a:ext cx="4114801" cy="1858862"/>
            <a:chOff x="0" y="0"/>
            <a:chExt cx="4114800" cy="1858860"/>
          </a:xfrm>
        </p:grpSpPr>
        <p:sp>
          <p:nvSpPr>
            <p:cNvPr id="415" name="小王"/>
            <p:cNvSpPr/>
            <p:nvPr/>
          </p:nvSpPr>
          <p:spPr>
            <a:xfrm>
              <a:off x="0" y="0"/>
              <a:ext cx="4114801"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defRPr b="1" sz="2700"/>
              </a:lvl1pPr>
            </a:lstStyle>
            <a:p>
              <a:pPr/>
              <a:r>
                <a:t>小王</a:t>
              </a:r>
            </a:p>
          </p:txBody>
        </p:sp>
        <p:sp>
          <p:nvSpPr>
            <p:cNvPr id="416" name="带肩膀的头像"/>
            <p:cNvSpPr/>
            <p:nvPr/>
          </p:nvSpPr>
          <p:spPr>
            <a:xfrm>
              <a:off x="1380406" y="685800"/>
              <a:ext cx="1353988" cy="1173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grpSp>
        <p:nvGrpSpPr>
          <p:cNvPr id="420" name="成组"/>
          <p:cNvGrpSpPr/>
          <p:nvPr/>
        </p:nvGrpSpPr>
        <p:grpSpPr>
          <a:xfrm>
            <a:off x="10181713" y="4172747"/>
            <a:ext cx="4114801" cy="1858862"/>
            <a:chOff x="0" y="0"/>
            <a:chExt cx="4114800" cy="1858860"/>
          </a:xfrm>
        </p:grpSpPr>
        <p:sp>
          <p:nvSpPr>
            <p:cNvPr id="418" name="小李"/>
            <p:cNvSpPr/>
            <p:nvPr/>
          </p:nvSpPr>
          <p:spPr>
            <a:xfrm>
              <a:off x="0" y="0"/>
              <a:ext cx="4114801" cy="5842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825500">
                <a:defRPr b="1" sz="2700"/>
              </a:lvl1pPr>
            </a:lstStyle>
            <a:p>
              <a:pPr/>
              <a:r>
                <a:t>小李</a:t>
              </a:r>
            </a:p>
          </p:txBody>
        </p:sp>
        <p:sp>
          <p:nvSpPr>
            <p:cNvPr id="419" name="带肩膀的头像"/>
            <p:cNvSpPr/>
            <p:nvPr/>
          </p:nvSpPr>
          <p:spPr>
            <a:xfrm>
              <a:off x="1380406" y="685800"/>
              <a:ext cx="1353988" cy="1173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grpSp>
        <p:nvGrpSpPr>
          <p:cNvPr id="423" name="成组"/>
          <p:cNvGrpSpPr/>
          <p:nvPr/>
        </p:nvGrpSpPr>
        <p:grpSpPr>
          <a:xfrm>
            <a:off x="4721626" y="11116839"/>
            <a:ext cx="6203147" cy="2180517"/>
            <a:chOff x="0" y="0"/>
            <a:chExt cx="6203145" cy="2180515"/>
          </a:xfrm>
        </p:grpSpPr>
        <p:sp>
          <p:nvSpPr>
            <p:cNvPr id="421" name="圆角矩形"/>
            <p:cNvSpPr/>
            <p:nvPr/>
          </p:nvSpPr>
          <p:spPr>
            <a:xfrm>
              <a:off x="0" y="0"/>
              <a:ext cx="6203146" cy="1845728"/>
            </a:xfrm>
            <a:prstGeom prst="roundRect">
              <a:avLst>
                <a:gd name="adj" fmla="val 15477"/>
              </a:avLst>
            </a:prstGeom>
            <a:gradFill flip="none" rotWithShape="1">
              <a:gsLst>
                <a:gs pos="426">
                  <a:schemeClr val="accent1">
                    <a:lumOff val="13543"/>
                    <a:alpha val="50000"/>
                  </a:schemeClr>
                </a:gs>
                <a:gs pos="100000">
                  <a:srgbClr val="000000">
                    <a:alpha val="17173"/>
                  </a:srgbClr>
                </a:gs>
              </a:gsLst>
              <a:lin ang="5400000" scaled="0"/>
            </a:gradFill>
            <a:ln w="12700" cap="flat">
              <a:solidFill>
                <a:srgbClr val="1212EE">
                  <a:alpha val="50000"/>
                </a:srgbClr>
              </a:solidFill>
              <a:prstDash val="solid"/>
              <a:miter lim="400000"/>
            </a:ln>
            <a:effectLst/>
          </p:spPr>
          <p:txBody>
            <a:bodyPr wrap="square" lIns="50800" tIns="50800" rIns="50800" bIns="50800" numCol="1" anchor="ctr">
              <a:noAutofit/>
            </a:bodyPr>
            <a:lstStyle/>
            <a:p>
              <a:pPr lvl="1" algn="l">
                <a:lnSpc>
                  <a:spcPct val="90000"/>
                </a:lnSpc>
                <a:spcBef>
                  <a:spcPts val="4500"/>
                </a:spcBef>
                <a:defRPr sz="4800"/>
              </a:pPr>
            </a:p>
          </p:txBody>
        </p:sp>
        <p:sp>
          <p:nvSpPr>
            <p:cNvPr id="422" name="Amphitheatre Cloud"/>
            <p:cNvSpPr/>
            <p:nvPr/>
          </p:nvSpPr>
          <p:spPr>
            <a:xfrm>
              <a:off x="2945014" y="91051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90000"/>
                </a:lnSpc>
                <a:spcBef>
                  <a:spcPts val="4500"/>
                </a:spcBef>
                <a:defRPr sz="4800">
                  <a:solidFill>
                    <a:srgbClr val="F2EDF8"/>
                  </a:solidFill>
                </a:defRPr>
              </a:pPr>
              <a:r>
                <a:rPr>
                  <a:latin typeface="Impact"/>
                  <a:ea typeface="Impact"/>
                  <a:cs typeface="Impact"/>
                  <a:sym typeface="Impact"/>
                </a:rPr>
                <a:t>Amphitheatre</a:t>
              </a:r>
              <a:r>
                <a:t> </a:t>
              </a:r>
              <a:r>
                <a:rPr>
                  <a:latin typeface="Helvetica Neue UltraLight"/>
                  <a:ea typeface="Helvetica Neue UltraLight"/>
                  <a:cs typeface="Helvetica Neue UltraLight"/>
                  <a:sym typeface="Helvetica Neue UltraLight"/>
                </a:rPr>
                <a:t>Cloud</a:t>
              </a:r>
            </a:p>
          </p:txBody>
        </p:sp>
      </p:grpSp>
      <p:grpSp>
        <p:nvGrpSpPr>
          <p:cNvPr id="429" name="成组"/>
          <p:cNvGrpSpPr/>
          <p:nvPr/>
        </p:nvGrpSpPr>
        <p:grpSpPr>
          <a:xfrm>
            <a:off x="1402063" y="6965695"/>
            <a:ext cx="4010447" cy="3106226"/>
            <a:chOff x="0" y="0"/>
            <a:chExt cx="4010445" cy="3106224"/>
          </a:xfrm>
        </p:grpSpPr>
        <p:sp>
          <p:nvSpPr>
            <p:cNvPr id="424" name="圆角矩形"/>
            <p:cNvSpPr/>
            <p:nvPr/>
          </p:nvSpPr>
          <p:spPr>
            <a:xfrm>
              <a:off x="0" y="0"/>
              <a:ext cx="4010446" cy="3106225"/>
            </a:xfrm>
            <a:prstGeom prst="roundRect">
              <a:avLst>
                <a:gd name="adj" fmla="val 6133"/>
              </a:avLst>
            </a:prstGeom>
            <a:solidFill>
              <a:srgbClr val="0D0D39"/>
            </a:solidFill>
            <a:ln w="12700" cap="flat">
              <a:solidFill>
                <a:srgbClr val="FFFFFF"/>
              </a:solidFill>
              <a:prstDash val="sysDot"/>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25" name="cluster-1"/>
            <p:cNvSpPr txBox="1"/>
            <p:nvPr/>
          </p:nvSpPr>
          <p:spPr>
            <a:xfrm>
              <a:off x="227083" y="204860"/>
              <a:ext cx="3224312"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lstStyle>
            <a:p>
              <a:pPr/>
              <a:r>
                <a:t>cluster-1</a:t>
              </a:r>
            </a:p>
          </p:txBody>
        </p:sp>
        <p:sp>
          <p:nvSpPr>
            <p:cNvPr id="426" name="圆角矩形"/>
            <p:cNvSpPr/>
            <p:nvPr/>
          </p:nvSpPr>
          <p:spPr>
            <a:xfrm>
              <a:off x="558421" y="1453231"/>
              <a:ext cx="812801" cy="812801"/>
            </a:xfrm>
            <a:prstGeom prst="roundRect">
              <a:avLst>
                <a:gd name="adj" fmla="val 9885"/>
              </a:avLst>
            </a:prstGeom>
            <a:solidFill>
              <a:srgbClr val="FCFFFF">
                <a:alpha val="40562"/>
              </a:srgbClr>
            </a:solid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27" name="圆角矩形"/>
            <p:cNvSpPr/>
            <p:nvPr/>
          </p:nvSpPr>
          <p:spPr>
            <a:xfrm>
              <a:off x="1612521" y="1273043"/>
              <a:ext cx="812801" cy="812801"/>
            </a:xfrm>
            <a:prstGeom prst="roundRect">
              <a:avLst>
                <a:gd name="adj" fmla="val 9885"/>
              </a:avLst>
            </a:prstGeom>
            <a:solidFill>
              <a:srgbClr val="FCFFFF">
                <a:alpha val="40562"/>
              </a:srgbClr>
            </a:solid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28" name="圆角矩形"/>
            <p:cNvSpPr/>
            <p:nvPr/>
          </p:nvSpPr>
          <p:spPr>
            <a:xfrm>
              <a:off x="2671595" y="1453231"/>
              <a:ext cx="812801" cy="812801"/>
            </a:xfrm>
            <a:prstGeom prst="roundRect">
              <a:avLst>
                <a:gd name="adj" fmla="val 9885"/>
              </a:avLst>
            </a:prstGeom>
            <a:solidFill>
              <a:srgbClr val="FCFFFF">
                <a:alpha val="40562"/>
              </a:srgbClr>
            </a:solid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grpSp>
        <p:nvGrpSpPr>
          <p:cNvPr id="435" name="成组"/>
          <p:cNvGrpSpPr/>
          <p:nvPr/>
        </p:nvGrpSpPr>
        <p:grpSpPr>
          <a:xfrm>
            <a:off x="5817977" y="6965695"/>
            <a:ext cx="4010446" cy="3106226"/>
            <a:chOff x="0" y="0"/>
            <a:chExt cx="4010445" cy="3106224"/>
          </a:xfrm>
        </p:grpSpPr>
        <p:sp>
          <p:nvSpPr>
            <p:cNvPr id="430" name="圆角矩形"/>
            <p:cNvSpPr/>
            <p:nvPr/>
          </p:nvSpPr>
          <p:spPr>
            <a:xfrm>
              <a:off x="0" y="0"/>
              <a:ext cx="4010446" cy="3106225"/>
            </a:xfrm>
            <a:prstGeom prst="roundRect">
              <a:avLst>
                <a:gd name="adj" fmla="val 6133"/>
              </a:avLst>
            </a:prstGeom>
            <a:solidFill>
              <a:srgbClr val="0D0D39"/>
            </a:solidFill>
            <a:ln w="12700" cap="flat">
              <a:solidFill>
                <a:srgbClr val="FFFFFF"/>
              </a:solidFill>
              <a:prstDash val="sysDot"/>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1" name="cluster-2"/>
            <p:cNvSpPr txBox="1"/>
            <p:nvPr/>
          </p:nvSpPr>
          <p:spPr>
            <a:xfrm>
              <a:off x="227083" y="204860"/>
              <a:ext cx="3224313"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lstStyle>
            <a:p>
              <a:pPr/>
              <a:r>
                <a:t>cluster-2</a:t>
              </a:r>
            </a:p>
          </p:txBody>
        </p:sp>
        <p:sp>
          <p:nvSpPr>
            <p:cNvPr id="432" name="圆角矩形"/>
            <p:cNvSpPr/>
            <p:nvPr/>
          </p:nvSpPr>
          <p:spPr>
            <a:xfrm>
              <a:off x="565401" y="1463553"/>
              <a:ext cx="812801" cy="812801"/>
            </a:xfrm>
            <a:prstGeom prst="roundRect">
              <a:avLst>
                <a:gd name="adj" fmla="val 9885"/>
              </a:avLst>
            </a:prstGeom>
            <a:solidFill>
              <a:srgbClr val="FCFFFF">
                <a:alpha val="40562"/>
              </a:srgbClr>
            </a:solid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3" name="圆角矩形"/>
            <p:cNvSpPr/>
            <p:nvPr/>
          </p:nvSpPr>
          <p:spPr>
            <a:xfrm>
              <a:off x="1591133" y="1463553"/>
              <a:ext cx="812801" cy="812801"/>
            </a:xfrm>
            <a:prstGeom prst="roundRect">
              <a:avLst>
                <a:gd name="adj" fmla="val 9885"/>
              </a:avLst>
            </a:prstGeom>
            <a:solidFill>
              <a:srgbClr val="FCFFFF">
                <a:alpha val="40562"/>
              </a:srgbClr>
            </a:solid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4" name="圆角矩形"/>
            <p:cNvSpPr/>
            <p:nvPr/>
          </p:nvSpPr>
          <p:spPr>
            <a:xfrm>
              <a:off x="2616863" y="1463553"/>
              <a:ext cx="812801" cy="812801"/>
            </a:xfrm>
            <a:prstGeom prst="roundRect">
              <a:avLst>
                <a:gd name="adj" fmla="val 9885"/>
              </a:avLst>
            </a:prstGeom>
            <a:solidFill>
              <a:srgbClr val="FCFFFF">
                <a:alpha val="40562"/>
              </a:srgbClr>
            </a:solid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grpSp>
        <p:nvGrpSpPr>
          <p:cNvPr id="441" name="成组"/>
          <p:cNvGrpSpPr/>
          <p:nvPr/>
        </p:nvGrpSpPr>
        <p:grpSpPr>
          <a:xfrm>
            <a:off x="10233890" y="6965695"/>
            <a:ext cx="4010447" cy="3106226"/>
            <a:chOff x="0" y="0"/>
            <a:chExt cx="4010445" cy="3106224"/>
          </a:xfrm>
        </p:grpSpPr>
        <p:sp>
          <p:nvSpPr>
            <p:cNvPr id="436" name="圆角矩形"/>
            <p:cNvSpPr/>
            <p:nvPr/>
          </p:nvSpPr>
          <p:spPr>
            <a:xfrm>
              <a:off x="0" y="0"/>
              <a:ext cx="4010446" cy="3106225"/>
            </a:xfrm>
            <a:prstGeom prst="roundRect">
              <a:avLst>
                <a:gd name="adj" fmla="val 6133"/>
              </a:avLst>
            </a:prstGeom>
            <a:solidFill>
              <a:srgbClr val="0D0D39"/>
            </a:solidFill>
            <a:ln w="12700" cap="flat">
              <a:solidFill>
                <a:srgbClr val="FFFFFF"/>
              </a:solidFill>
              <a:prstDash val="sysDot"/>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7" name="cluster-3"/>
            <p:cNvSpPr txBox="1"/>
            <p:nvPr/>
          </p:nvSpPr>
          <p:spPr>
            <a:xfrm>
              <a:off x="227083" y="204859"/>
              <a:ext cx="3224313"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lstStyle>
            <a:p>
              <a:pPr/>
              <a:r>
                <a:t>cluster-3</a:t>
              </a:r>
            </a:p>
          </p:txBody>
        </p:sp>
        <p:sp>
          <p:nvSpPr>
            <p:cNvPr id="438" name="圆角矩形"/>
            <p:cNvSpPr/>
            <p:nvPr/>
          </p:nvSpPr>
          <p:spPr>
            <a:xfrm>
              <a:off x="1101384" y="1439532"/>
              <a:ext cx="812801" cy="812801"/>
            </a:xfrm>
            <a:prstGeom prst="roundRect">
              <a:avLst>
                <a:gd name="adj" fmla="val 9885"/>
              </a:avLst>
            </a:prstGeom>
            <a:solidFill>
              <a:srgbClr val="FCFFFF">
                <a:alpha val="40562"/>
              </a:srgbClr>
            </a:solid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9" name="圆角矩形"/>
            <p:cNvSpPr/>
            <p:nvPr/>
          </p:nvSpPr>
          <p:spPr>
            <a:xfrm>
              <a:off x="1634784" y="1209553"/>
              <a:ext cx="812801" cy="812801"/>
            </a:xfrm>
            <a:prstGeom prst="roundRect">
              <a:avLst>
                <a:gd name="adj" fmla="val 9885"/>
              </a:avLst>
            </a:prstGeom>
            <a:solidFill>
              <a:srgbClr val="FCFFFF">
                <a:alpha val="40562"/>
              </a:srgbClr>
            </a:solid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0" name="圆角矩形"/>
            <p:cNvSpPr/>
            <p:nvPr/>
          </p:nvSpPr>
          <p:spPr>
            <a:xfrm>
              <a:off x="2096260" y="1439532"/>
              <a:ext cx="812801" cy="812801"/>
            </a:xfrm>
            <a:prstGeom prst="roundRect">
              <a:avLst>
                <a:gd name="adj" fmla="val 9885"/>
              </a:avLst>
            </a:prstGeom>
            <a:solidFill>
              <a:srgbClr val="FCFFFF">
                <a:alpha val="40562"/>
              </a:srgbClr>
            </a:solid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sp>
        <p:nvSpPr>
          <p:cNvPr id="467" name="连接线"/>
          <p:cNvSpPr/>
          <p:nvPr/>
        </p:nvSpPr>
        <p:spPr>
          <a:xfrm>
            <a:off x="3407286" y="6031608"/>
            <a:ext cx="1" cy="927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25400">
            <a:solidFill>
              <a:srgbClr val="FFFFFF"/>
            </a:solidFill>
            <a:miter lim="400000"/>
            <a:headEnd type="triangle"/>
          </a:ln>
        </p:spPr>
        <p:txBody>
          <a:bodyPr/>
          <a:lstStyle/>
          <a:p>
            <a:pPr/>
          </a:p>
        </p:txBody>
      </p:sp>
      <p:sp>
        <p:nvSpPr>
          <p:cNvPr id="468" name="连接线"/>
          <p:cNvSpPr/>
          <p:nvPr/>
        </p:nvSpPr>
        <p:spPr>
          <a:xfrm>
            <a:off x="7823200" y="6031608"/>
            <a:ext cx="1" cy="927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rgbClr val="FFFFFF"/>
            </a:solidFill>
            <a:miter lim="400000"/>
            <a:tailEnd type="triangle"/>
          </a:ln>
        </p:spPr>
        <p:txBody>
          <a:bodyPr/>
          <a:lstStyle/>
          <a:p>
            <a:pPr/>
          </a:p>
        </p:txBody>
      </p:sp>
      <p:sp>
        <p:nvSpPr>
          <p:cNvPr id="469" name="连接线"/>
          <p:cNvSpPr/>
          <p:nvPr/>
        </p:nvSpPr>
        <p:spPr>
          <a:xfrm>
            <a:off x="12239113" y="6031608"/>
            <a:ext cx="1" cy="927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rgbClr val="FFFFFF"/>
            </a:solidFill>
            <a:miter lim="400000"/>
            <a:tailEnd type="triangle"/>
          </a:ln>
        </p:spPr>
        <p:txBody>
          <a:bodyPr/>
          <a:lstStyle/>
          <a:p>
            <a:pPr/>
          </a:p>
        </p:txBody>
      </p:sp>
      <p:sp>
        <p:nvSpPr>
          <p:cNvPr id="470" name="连接线"/>
          <p:cNvSpPr/>
          <p:nvPr/>
        </p:nvSpPr>
        <p:spPr>
          <a:xfrm>
            <a:off x="3840422" y="10078386"/>
            <a:ext cx="1514910" cy="1032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999" y="14699"/>
                  <a:pt x="4799" y="7499"/>
                  <a:pt x="0" y="0"/>
                </a:cubicBezTo>
              </a:path>
            </a:pathLst>
          </a:custGeom>
          <a:ln w="25400">
            <a:solidFill>
              <a:srgbClr val="FFFFFF"/>
            </a:solidFill>
            <a:miter lim="400000"/>
          </a:ln>
        </p:spPr>
        <p:txBody>
          <a:bodyPr/>
          <a:lstStyle/>
          <a:p>
            <a:pPr/>
          </a:p>
        </p:txBody>
      </p:sp>
      <p:sp>
        <p:nvSpPr>
          <p:cNvPr id="471" name="连接线"/>
          <p:cNvSpPr/>
          <p:nvPr/>
        </p:nvSpPr>
        <p:spPr>
          <a:xfrm>
            <a:off x="7823199" y="10078386"/>
            <a:ext cx="1" cy="1032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1600" y="7200"/>
                  <a:pt x="21600" y="14400"/>
                  <a:pt x="10800" y="21600"/>
                </a:cubicBezTo>
              </a:path>
            </a:pathLst>
          </a:custGeom>
          <a:ln w="25400">
            <a:solidFill>
              <a:srgbClr val="FFFFFF"/>
            </a:solidFill>
            <a:miter lim="400000"/>
          </a:ln>
        </p:spPr>
        <p:txBody>
          <a:bodyPr/>
          <a:lstStyle/>
          <a:p>
            <a:pPr/>
          </a:p>
        </p:txBody>
      </p:sp>
      <p:sp>
        <p:nvSpPr>
          <p:cNvPr id="472" name="连接线"/>
          <p:cNvSpPr/>
          <p:nvPr/>
        </p:nvSpPr>
        <p:spPr>
          <a:xfrm>
            <a:off x="10166864" y="10078386"/>
            <a:ext cx="1390801" cy="1032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349" y="7772"/>
                  <a:pt x="9149" y="14972"/>
                  <a:pt x="0" y="21600"/>
                </a:cubicBezTo>
              </a:path>
            </a:pathLst>
          </a:custGeom>
          <a:ln w="25400">
            <a:solidFill>
              <a:srgbClr val="FFFFFF"/>
            </a:solidFill>
            <a:miter lim="400000"/>
          </a:ln>
        </p:spPr>
        <p:txBody>
          <a:bodyPr/>
          <a:lstStyle/>
          <a:p>
            <a:pPr/>
          </a:p>
        </p:txBody>
      </p:sp>
      <p:grpSp>
        <p:nvGrpSpPr>
          <p:cNvPr id="463" name="成组"/>
          <p:cNvGrpSpPr/>
          <p:nvPr/>
        </p:nvGrpSpPr>
        <p:grpSpPr>
          <a:xfrm>
            <a:off x="14113933" y="7834206"/>
            <a:ext cx="9991635" cy="1089956"/>
            <a:chOff x="-1066800" y="0"/>
            <a:chExt cx="9991633" cy="1089955"/>
          </a:xfrm>
        </p:grpSpPr>
        <p:grpSp>
          <p:nvGrpSpPr>
            <p:cNvPr id="450" name="成组"/>
            <p:cNvGrpSpPr/>
            <p:nvPr/>
          </p:nvGrpSpPr>
          <p:grpSpPr>
            <a:xfrm>
              <a:off x="-1066800" y="60"/>
              <a:ext cx="3657600" cy="1030562"/>
              <a:chOff x="0" y="0"/>
              <a:chExt cx="3657600" cy="1030560"/>
            </a:xfrm>
          </p:grpSpPr>
          <p:sp>
            <p:nvSpPr>
              <p:cNvPr id="448" name="开发者人数"/>
              <p:cNvSpPr/>
              <p:nvPr/>
            </p:nvSpPr>
            <p:spPr>
              <a:xfrm>
                <a:off x="1066800" y="0"/>
                <a:ext cx="1524001" cy="461246"/>
              </a:xfrm>
              <a:prstGeom prst="roundRect">
                <a:avLst>
                  <a:gd name="adj" fmla="val 35162"/>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462280">
                  <a:defRPr sz="1792">
                    <a:latin typeface="Helvetica Neue Medium"/>
                    <a:ea typeface="Helvetica Neue Medium"/>
                    <a:cs typeface="Helvetica Neue Medium"/>
                    <a:sym typeface="Helvetica Neue Medium"/>
                  </a:defRPr>
                </a:lvl1pPr>
              </a:lstStyle>
              <a:p>
                <a:pPr/>
                <a:r>
                  <a:t>开发者人数</a:t>
                </a:r>
              </a:p>
            </p:txBody>
          </p:sp>
          <p:sp>
            <p:nvSpPr>
              <p:cNvPr id="449" name="Caption"/>
              <p:cNvSpPr/>
              <p:nvPr/>
            </p:nvSpPr>
            <p:spPr>
              <a:xfrm>
                <a:off x="0" y="569195"/>
                <a:ext cx="3657601" cy="461366"/>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20</a:t>
                </a:r>
              </a:p>
            </p:txBody>
          </p:sp>
        </p:grpSp>
        <p:grpSp>
          <p:nvGrpSpPr>
            <p:cNvPr id="453" name="成组"/>
            <p:cNvGrpSpPr/>
            <p:nvPr/>
          </p:nvGrpSpPr>
          <p:grpSpPr>
            <a:xfrm>
              <a:off x="1044543" y="60"/>
              <a:ext cx="3657601" cy="1030562"/>
              <a:chOff x="0" y="0"/>
              <a:chExt cx="3657600" cy="1030560"/>
            </a:xfrm>
          </p:grpSpPr>
          <p:sp>
            <p:nvSpPr>
              <p:cNvPr id="451" name="天数"/>
              <p:cNvSpPr/>
              <p:nvPr/>
            </p:nvSpPr>
            <p:spPr>
              <a:xfrm>
                <a:off x="1066800" y="0"/>
                <a:ext cx="1524001" cy="461246"/>
              </a:xfrm>
              <a:prstGeom prst="roundRect">
                <a:avLst>
                  <a:gd name="adj" fmla="val 35162"/>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487044">
                  <a:defRPr sz="1887">
                    <a:latin typeface="Helvetica Neue Medium"/>
                    <a:ea typeface="Helvetica Neue Medium"/>
                    <a:cs typeface="Helvetica Neue Medium"/>
                    <a:sym typeface="Helvetica Neue Medium"/>
                  </a:defRPr>
                </a:lvl1pPr>
              </a:lstStyle>
              <a:p>
                <a:pPr/>
                <a:r>
                  <a:t>天数</a:t>
                </a:r>
              </a:p>
            </p:txBody>
          </p:sp>
          <p:sp>
            <p:nvSpPr>
              <p:cNvPr id="452" name="Caption"/>
              <p:cNvSpPr/>
              <p:nvPr/>
            </p:nvSpPr>
            <p:spPr>
              <a:xfrm>
                <a:off x="0" y="569195"/>
                <a:ext cx="3657601" cy="461366"/>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7</a:t>
                </a:r>
              </a:p>
            </p:txBody>
          </p:sp>
        </p:grpSp>
        <p:grpSp>
          <p:nvGrpSpPr>
            <p:cNvPr id="456" name="成组"/>
            <p:cNvGrpSpPr/>
            <p:nvPr/>
          </p:nvGrpSpPr>
          <p:grpSpPr>
            <a:xfrm>
              <a:off x="3155887" y="60"/>
              <a:ext cx="3657601" cy="1089896"/>
              <a:chOff x="0" y="0"/>
              <a:chExt cx="3657600" cy="1089895"/>
            </a:xfrm>
          </p:grpSpPr>
          <p:sp>
            <p:nvSpPr>
              <p:cNvPr id="454" name="算力单价"/>
              <p:cNvSpPr/>
              <p:nvPr/>
            </p:nvSpPr>
            <p:spPr>
              <a:xfrm>
                <a:off x="1066800" y="0"/>
                <a:ext cx="1524001" cy="461246"/>
              </a:xfrm>
              <a:prstGeom prst="roundRect">
                <a:avLst>
                  <a:gd name="adj" fmla="val 35162"/>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487044">
                  <a:defRPr sz="1887">
                    <a:latin typeface="Helvetica Neue Medium"/>
                    <a:ea typeface="Helvetica Neue Medium"/>
                    <a:cs typeface="Helvetica Neue Medium"/>
                    <a:sym typeface="Helvetica Neue Medium"/>
                  </a:defRPr>
                </a:lvl1pPr>
              </a:lstStyle>
              <a:p>
                <a:pPr/>
                <a:r>
                  <a:t>算力单价</a:t>
                </a:r>
              </a:p>
            </p:txBody>
          </p:sp>
          <p:sp>
            <p:nvSpPr>
              <p:cNvPr id="455" name="Caption"/>
              <p:cNvSpPr/>
              <p:nvPr/>
            </p:nvSpPr>
            <p:spPr>
              <a:xfrm>
                <a:off x="0" y="569195"/>
                <a:ext cx="365760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100/天</a:t>
                </a:r>
              </a:p>
            </p:txBody>
          </p:sp>
        </p:grpSp>
        <p:grpSp>
          <p:nvGrpSpPr>
            <p:cNvPr id="459" name="成组"/>
            <p:cNvGrpSpPr/>
            <p:nvPr/>
          </p:nvGrpSpPr>
          <p:grpSpPr>
            <a:xfrm>
              <a:off x="5267233" y="60"/>
              <a:ext cx="3657601" cy="1089896"/>
              <a:chOff x="0" y="0"/>
              <a:chExt cx="3657600" cy="1089895"/>
            </a:xfrm>
          </p:grpSpPr>
          <p:sp>
            <p:nvSpPr>
              <p:cNvPr id="457" name="总费用"/>
              <p:cNvSpPr/>
              <p:nvPr/>
            </p:nvSpPr>
            <p:spPr>
              <a:xfrm>
                <a:off x="1066800" y="0"/>
                <a:ext cx="1524001" cy="461246"/>
              </a:xfrm>
              <a:prstGeom prst="roundRect">
                <a:avLst>
                  <a:gd name="adj" fmla="val 35162"/>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487044">
                  <a:defRPr sz="1887">
                    <a:latin typeface="Helvetica Neue Medium"/>
                    <a:ea typeface="Helvetica Neue Medium"/>
                    <a:cs typeface="Helvetica Neue Medium"/>
                    <a:sym typeface="Helvetica Neue Medium"/>
                  </a:defRPr>
                </a:lvl1pPr>
              </a:lstStyle>
              <a:p>
                <a:pPr/>
                <a:r>
                  <a:t>总费用</a:t>
                </a:r>
              </a:p>
            </p:txBody>
          </p:sp>
          <p:sp>
            <p:nvSpPr>
              <p:cNvPr id="458" name="Caption"/>
              <p:cNvSpPr/>
              <p:nvPr/>
            </p:nvSpPr>
            <p:spPr>
              <a:xfrm>
                <a:off x="0" y="569195"/>
                <a:ext cx="365760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 14000 元</a:t>
                </a:r>
              </a:p>
            </p:txBody>
          </p:sp>
        </p:grpSp>
        <p:sp>
          <p:nvSpPr>
            <p:cNvPr id="460" name="x"/>
            <p:cNvSpPr txBox="1"/>
            <p:nvPr/>
          </p:nvSpPr>
          <p:spPr>
            <a:xfrm>
              <a:off x="1681578" y="0"/>
              <a:ext cx="272188"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x</a:t>
              </a:r>
            </a:p>
          </p:txBody>
        </p:sp>
        <p:sp>
          <p:nvSpPr>
            <p:cNvPr id="461" name="x"/>
            <p:cNvSpPr txBox="1"/>
            <p:nvPr/>
          </p:nvSpPr>
          <p:spPr>
            <a:xfrm>
              <a:off x="3792922" y="0"/>
              <a:ext cx="272188"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x</a:t>
              </a:r>
            </a:p>
          </p:txBody>
        </p:sp>
        <p:sp>
          <p:nvSpPr>
            <p:cNvPr id="462" name="="/>
            <p:cNvSpPr txBox="1"/>
            <p:nvPr/>
          </p:nvSpPr>
          <p:spPr>
            <a:xfrm>
              <a:off x="5891769" y="0"/>
              <a:ext cx="297181"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grpSp>
      <p:sp>
        <p:nvSpPr>
          <p:cNvPr id="464" name="以举办 7 天的 Hacker House 为例，参与的开发者数量为 20 人，活动主办方为每名参赛者在 Amphitheatre Cloud 上分配一个集群，按以下公式可得出总费用："/>
          <p:cNvSpPr txBox="1"/>
          <p:nvPr/>
        </p:nvSpPr>
        <p:spPr>
          <a:xfrm>
            <a:off x="14996582" y="5716096"/>
            <a:ext cx="8226334" cy="13759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以举办 7 天的 Hacker House 为例，参与的开发者数量为 20 人，活动主办方为每名参赛者在 Amphitheatre Cloud 上分配一个集群，按以下公式可得出总费用：</a:t>
            </a:r>
          </a:p>
        </p:txBody>
      </p:sp>
      <p:sp>
        <p:nvSpPr>
          <p:cNvPr id="465" name="我们来负责采购 AWS 服务器资源，并部署软件，调配参数，保障活动期间的服务正常运行，主办方省心省力。"/>
          <p:cNvSpPr txBox="1"/>
          <p:nvPr/>
        </p:nvSpPr>
        <p:spPr>
          <a:xfrm>
            <a:off x="15123583" y="9505529"/>
            <a:ext cx="8226335" cy="9483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我们来负责采购 AWS 服务器资源，并部署软件，调配参数，保障活动期间的服务正常运行，主办方省心省力。</a:t>
            </a:r>
          </a:p>
        </p:txBody>
      </p:sp>
      <p:sp>
        <p:nvSpPr>
          <p:cNvPr id="466" name="注：算力单价以采购的云厂商实际价格为准，此处仅作参考示例。"/>
          <p:cNvSpPr txBox="1"/>
          <p:nvPr/>
        </p:nvSpPr>
        <p:spPr>
          <a:xfrm>
            <a:off x="15123583" y="10953219"/>
            <a:ext cx="7858035" cy="368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500">
                <a:solidFill>
                  <a:srgbClr val="A9A9A9"/>
                </a:solidFill>
              </a:defRPr>
            </a:lvl1pPr>
          </a:lstStyle>
          <a:p>
            <a:pPr/>
            <a:r>
              <a:t>注：算力单价以采购的云厂商实际价格为准，此处仅作参考示例。</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未来发展计划"/>
          <p:cNvSpPr txBox="1"/>
          <p:nvPr>
            <p:ph type="title"/>
          </p:nvPr>
        </p:nvSpPr>
        <p:spPr>
          <a:prstGeom prst="rect">
            <a:avLst/>
          </a:prstGeom>
        </p:spPr>
        <p:txBody>
          <a:bodyPr/>
          <a:lstStyle>
            <a:lvl1pPr defTabSz="2145738">
              <a:defRPr spc="-149" sz="7480"/>
            </a:lvl1pPr>
          </a:lstStyle>
          <a:p>
            <a:pPr/>
            <a:r>
              <a:t>未来发展计划</a:t>
            </a:r>
          </a:p>
        </p:txBody>
      </p:sp>
      <p:sp>
        <p:nvSpPr>
          <p:cNvPr id="475" name="软件和 SaaS 服务的发展计划，包括新功能、版本升级等"/>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软件和 SaaS 服务的发展计划，包括新功能、版本升级等</a:t>
            </a:r>
          </a:p>
        </p:txBody>
      </p:sp>
      <p:sp>
        <p:nvSpPr>
          <p:cNvPr id="476" name="形状"/>
          <p:cNvSpPr/>
          <p:nvPr/>
        </p:nvSpPr>
        <p:spPr>
          <a:xfrm>
            <a:off x="1206499" y="7909120"/>
            <a:ext cx="4673140" cy="934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85" y="0"/>
                </a:lnTo>
                <a:lnTo>
                  <a:pt x="21600" y="11630"/>
                </a:lnTo>
                <a:lnTo>
                  <a:pt x="18285" y="21600"/>
                </a:lnTo>
                <a:lnTo>
                  <a:pt x="0" y="21600"/>
                </a:lnTo>
                <a:lnTo>
                  <a:pt x="3240" y="11890"/>
                </a:lnTo>
                <a:lnTo>
                  <a:pt x="0" y="0"/>
                </a:lnTo>
                <a:close/>
              </a:path>
            </a:pathLst>
          </a:custGeom>
          <a:solidFill>
            <a:srgbClr val="2B7AFA"/>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77" name="形状"/>
          <p:cNvSpPr/>
          <p:nvPr/>
        </p:nvSpPr>
        <p:spPr>
          <a:xfrm>
            <a:off x="5530965" y="7909120"/>
            <a:ext cx="4673139" cy="934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85" y="0"/>
                </a:lnTo>
                <a:lnTo>
                  <a:pt x="21600" y="11630"/>
                </a:lnTo>
                <a:lnTo>
                  <a:pt x="18285" y="21600"/>
                </a:lnTo>
                <a:lnTo>
                  <a:pt x="0" y="21600"/>
                </a:lnTo>
                <a:lnTo>
                  <a:pt x="3240" y="11890"/>
                </a:lnTo>
                <a:lnTo>
                  <a:pt x="0" y="0"/>
                </a:lnTo>
                <a:close/>
              </a:path>
            </a:pathLst>
          </a:custGeom>
          <a:solidFill>
            <a:srgbClr val="11479B"/>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78" name="形状"/>
          <p:cNvSpPr/>
          <p:nvPr/>
        </p:nvSpPr>
        <p:spPr>
          <a:xfrm>
            <a:off x="9855430" y="7909120"/>
            <a:ext cx="4673140" cy="934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85" y="0"/>
                </a:lnTo>
                <a:lnTo>
                  <a:pt x="21600" y="11630"/>
                </a:lnTo>
                <a:lnTo>
                  <a:pt x="18285" y="21600"/>
                </a:lnTo>
                <a:lnTo>
                  <a:pt x="0" y="21600"/>
                </a:lnTo>
                <a:lnTo>
                  <a:pt x="3240" y="11890"/>
                </a:lnTo>
                <a:lnTo>
                  <a:pt x="0" y="0"/>
                </a:lnTo>
                <a:close/>
              </a:path>
            </a:pathLst>
          </a:custGeom>
          <a:solidFill>
            <a:srgbClr val="2F559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79" name="形状"/>
          <p:cNvSpPr/>
          <p:nvPr/>
        </p:nvSpPr>
        <p:spPr>
          <a:xfrm>
            <a:off x="14179895" y="7909120"/>
            <a:ext cx="4673140" cy="934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85" y="0"/>
                </a:lnTo>
                <a:lnTo>
                  <a:pt x="21600" y="11630"/>
                </a:lnTo>
                <a:lnTo>
                  <a:pt x="18285" y="21600"/>
                </a:lnTo>
                <a:lnTo>
                  <a:pt x="0" y="21600"/>
                </a:lnTo>
                <a:lnTo>
                  <a:pt x="3240" y="11890"/>
                </a:lnTo>
                <a:lnTo>
                  <a:pt x="0" y="0"/>
                </a:lnTo>
                <a:close/>
              </a:path>
            </a:pathLst>
          </a:custGeom>
          <a:solidFill>
            <a:srgbClr val="1F3864"/>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0" name="形状"/>
          <p:cNvSpPr/>
          <p:nvPr/>
        </p:nvSpPr>
        <p:spPr>
          <a:xfrm>
            <a:off x="18504361" y="7909120"/>
            <a:ext cx="4673140" cy="934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85" y="0"/>
                </a:lnTo>
                <a:lnTo>
                  <a:pt x="21600" y="11630"/>
                </a:lnTo>
                <a:lnTo>
                  <a:pt x="18285" y="21600"/>
                </a:lnTo>
                <a:lnTo>
                  <a:pt x="0" y="21600"/>
                </a:lnTo>
                <a:lnTo>
                  <a:pt x="3240" y="11890"/>
                </a:lnTo>
                <a:lnTo>
                  <a:pt x="0" y="0"/>
                </a:lnTo>
                <a:close/>
              </a:path>
            </a:pathLst>
          </a:custGeom>
          <a:solidFill>
            <a:srgbClr val="0E0EAE"/>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1" name="圆形"/>
          <p:cNvSpPr/>
          <p:nvPr/>
        </p:nvSpPr>
        <p:spPr>
          <a:xfrm>
            <a:off x="3390669" y="8224109"/>
            <a:ext cx="304801" cy="304801"/>
          </a:xfrm>
          <a:prstGeom prst="ellipse">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2" name="圆形"/>
          <p:cNvSpPr/>
          <p:nvPr/>
        </p:nvSpPr>
        <p:spPr>
          <a:xfrm>
            <a:off x="7715134" y="8224109"/>
            <a:ext cx="304801" cy="304801"/>
          </a:xfrm>
          <a:prstGeom prst="ellipse">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3" name="圆形"/>
          <p:cNvSpPr/>
          <p:nvPr/>
        </p:nvSpPr>
        <p:spPr>
          <a:xfrm>
            <a:off x="12039600" y="8224109"/>
            <a:ext cx="304800" cy="304801"/>
          </a:xfrm>
          <a:prstGeom prst="ellipse">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4" name="圆形"/>
          <p:cNvSpPr/>
          <p:nvPr/>
        </p:nvSpPr>
        <p:spPr>
          <a:xfrm>
            <a:off x="16364064" y="8224109"/>
            <a:ext cx="304801" cy="304801"/>
          </a:xfrm>
          <a:prstGeom prst="ellipse">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5" name="圆形"/>
          <p:cNvSpPr/>
          <p:nvPr/>
        </p:nvSpPr>
        <p:spPr>
          <a:xfrm>
            <a:off x="20688530" y="8224109"/>
            <a:ext cx="304801" cy="304801"/>
          </a:xfrm>
          <a:prstGeom prst="ellipse">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6" name="矩形"/>
          <p:cNvSpPr/>
          <p:nvPr/>
        </p:nvSpPr>
        <p:spPr>
          <a:xfrm>
            <a:off x="2920762" y="10439400"/>
            <a:ext cx="1244615" cy="842102"/>
          </a:xfrm>
          <a:prstGeom prst="rect">
            <a:avLst/>
          </a:prstGeom>
          <a:solidFill>
            <a:srgbClr val="2B7AFA"/>
          </a:solidFill>
          <a:ln w="12700">
            <a:miter lim="400000"/>
          </a:ln>
        </p:spPr>
        <p:txBody>
          <a:bodyPr lIns="50800" tIns="50800" rIns="50800" bIns="50800"/>
          <a:lstStyle/>
          <a:p>
            <a:pPr defTabSz="825500">
              <a:lnSpc>
                <a:spcPct val="10000"/>
              </a:lnSpc>
              <a:defRPr b="1" baseline="31999" sz="9800"/>
            </a:pPr>
          </a:p>
        </p:txBody>
      </p:sp>
      <p:sp>
        <p:nvSpPr>
          <p:cNvPr id="487" name="矩形"/>
          <p:cNvSpPr/>
          <p:nvPr/>
        </p:nvSpPr>
        <p:spPr>
          <a:xfrm>
            <a:off x="7245227" y="5123879"/>
            <a:ext cx="1244615" cy="842103"/>
          </a:xfrm>
          <a:prstGeom prst="rect">
            <a:avLst/>
          </a:prstGeom>
          <a:solidFill>
            <a:srgbClr val="0149A1"/>
          </a:solidFill>
          <a:ln w="12700">
            <a:miter lim="400000"/>
          </a:ln>
        </p:spPr>
        <p:txBody>
          <a:bodyPr lIns="50800" tIns="50800" rIns="50800" bIns="50800"/>
          <a:lstStyle/>
          <a:p>
            <a:pPr defTabSz="825500">
              <a:lnSpc>
                <a:spcPct val="10000"/>
              </a:lnSpc>
              <a:defRPr b="1" baseline="31999" sz="9800"/>
            </a:pPr>
          </a:p>
        </p:txBody>
      </p:sp>
      <p:sp>
        <p:nvSpPr>
          <p:cNvPr id="488" name="矩形"/>
          <p:cNvSpPr/>
          <p:nvPr/>
        </p:nvSpPr>
        <p:spPr>
          <a:xfrm>
            <a:off x="15894158" y="5123879"/>
            <a:ext cx="1244615" cy="842103"/>
          </a:xfrm>
          <a:prstGeom prst="rect">
            <a:avLst/>
          </a:prstGeom>
          <a:solidFill>
            <a:srgbClr val="1F3864"/>
          </a:solidFill>
          <a:ln w="12700">
            <a:miter lim="400000"/>
          </a:ln>
        </p:spPr>
        <p:txBody>
          <a:bodyPr lIns="50800" tIns="50800" rIns="50800" bIns="50800"/>
          <a:lstStyle/>
          <a:p>
            <a:pPr defTabSz="825500">
              <a:lnSpc>
                <a:spcPct val="10000"/>
              </a:lnSpc>
              <a:defRPr b="1" baseline="31999" sz="9800"/>
            </a:pPr>
          </a:p>
        </p:txBody>
      </p:sp>
      <p:sp>
        <p:nvSpPr>
          <p:cNvPr id="489" name="矩形"/>
          <p:cNvSpPr/>
          <p:nvPr/>
        </p:nvSpPr>
        <p:spPr>
          <a:xfrm>
            <a:off x="11569693" y="10439400"/>
            <a:ext cx="1244615" cy="842102"/>
          </a:xfrm>
          <a:prstGeom prst="rect">
            <a:avLst/>
          </a:prstGeom>
          <a:solidFill>
            <a:srgbClr val="2F5596"/>
          </a:solidFill>
          <a:ln w="12700">
            <a:miter lim="400000"/>
          </a:ln>
        </p:spPr>
        <p:txBody>
          <a:bodyPr lIns="50800" tIns="50800" rIns="50800" bIns="50800"/>
          <a:lstStyle/>
          <a:p>
            <a:pPr defTabSz="825500">
              <a:lnSpc>
                <a:spcPct val="10000"/>
              </a:lnSpc>
              <a:defRPr b="1" baseline="31999" sz="9800"/>
            </a:pPr>
          </a:p>
        </p:txBody>
      </p:sp>
      <p:sp>
        <p:nvSpPr>
          <p:cNvPr id="490" name="矩形"/>
          <p:cNvSpPr/>
          <p:nvPr/>
        </p:nvSpPr>
        <p:spPr>
          <a:xfrm>
            <a:off x="20218623" y="10439400"/>
            <a:ext cx="1244615" cy="842102"/>
          </a:xfrm>
          <a:prstGeom prst="rect">
            <a:avLst/>
          </a:prstGeom>
          <a:solidFill>
            <a:srgbClr val="0E0EAE"/>
          </a:solidFill>
          <a:ln w="12700">
            <a:miter lim="400000"/>
          </a:ln>
        </p:spPr>
        <p:txBody>
          <a:bodyPr lIns="50800" tIns="50800" rIns="50800" bIns="50800"/>
          <a:lstStyle/>
          <a:p>
            <a:pPr defTabSz="825500">
              <a:lnSpc>
                <a:spcPct val="10000"/>
              </a:lnSpc>
              <a:defRPr b="1" baseline="31999" sz="9800"/>
            </a:pPr>
          </a:p>
        </p:txBody>
      </p:sp>
      <p:cxnSp>
        <p:nvCxnSpPr>
          <p:cNvPr id="491" name="连接线"/>
          <p:cNvCxnSpPr>
            <a:stCxn id="487" idx="0"/>
            <a:endCxn id="477" idx="0"/>
          </p:cNvCxnSpPr>
          <p:nvPr/>
        </p:nvCxnSpPr>
        <p:spPr>
          <a:xfrm flipH="1">
            <a:off x="7867534" y="5544930"/>
            <a:ext cx="1" cy="2831580"/>
          </a:xfrm>
          <a:prstGeom prst="straightConnector1">
            <a:avLst/>
          </a:prstGeom>
          <a:ln w="12700">
            <a:solidFill>
              <a:srgbClr val="0149A1"/>
            </a:solidFill>
            <a:miter lim="400000"/>
          </a:ln>
        </p:spPr>
      </p:cxnSp>
      <p:cxnSp>
        <p:nvCxnSpPr>
          <p:cNvPr id="492" name="连接线"/>
          <p:cNvCxnSpPr>
            <a:stCxn id="476" idx="0"/>
            <a:endCxn id="486" idx="0"/>
          </p:cNvCxnSpPr>
          <p:nvPr/>
        </p:nvCxnSpPr>
        <p:spPr>
          <a:xfrm>
            <a:off x="3543069" y="8376509"/>
            <a:ext cx="1" cy="2483942"/>
          </a:xfrm>
          <a:prstGeom prst="straightConnector1">
            <a:avLst/>
          </a:prstGeom>
          <a:ln w="12700">
            <a:solidFill>
              <a:srgbClr val="2B7AFA"/>
            </a:solidFill>
            <a:miter lim="400000"/>
          </a:ln>
        </p:spPr>
      </p:cxnSp>
      <p:cxnSp>
        <p:nvCxnSpPr>
          <p:cNvPr id="493" name="连接线"/>
          <p:cNvCxnSpPr>
            <a:stCxn id="489" idx="0"/>
            <a:endCxn id="478" idx="0"/>
          </p:cNvCxnSpPr>
          <p:nvPr/>
        </p:nvCxnSpPr>
        <p:spPr>
          <a:xfrm flipH="1" flipV="1">
            <a:off x="12192000" y="8376509"/>
            <a:ext cx="1" cy="2483942"/>
          </a:xfrm>
          <a:prstGeom prst="straightConnector1">
            <a:avLst/>
          </a:prstGeom>
          <a:ln w="12700">
            <a:solidFill>
              <a:srgbClr val="2F5596"/>
            </a:solidFill>
            <a:miter lim="400000"/>
          </a:ln>
        </p:spPr>
      </p:cxnSp>
      <p:cxnSp>
        <p:nvCxnSpPr>
          <p:cNvPr id="494" name="连接线"/>
          <p:cNvCxnSpPr>
            <a:stCxn id="488" idx="0"/>
            <a:endCxn id="479" idx="0"/>
          </p:cNvCxnSpPr>
          <p:nvPr/>
        </p:nvCxnSpPr>
        <p:spPr>
          <a:xfrm flipH="1">
            <a:off x="16516464" y="5544930"/>
            <a:ext cx="2" cy="2831580"/>
          </a:xfrm>
          <a:prstGeom prst="straightConnector1">
            <a:avLst/>
          </a:prstGeom>
          <a:ln w="12700">
            <a:solidFill>
              <a:srgbClr val="1F3864"/>
            </a:solidFill>
            <a:miter lim="400000"/>
          </a:ln>
        </p:spPr>
      </p:cxnSp>
      <p:cxnSp>
        <p:nvCxnSpPr>
          <p:cNvPr id="495" name="连接线"/>
          <p:cNvCxnSpPr>
            <a:stCxn id="480" idx="0"/>
            <a:endCxn id="490" idx="0"/>
          </p:cNvCxnSpPr>
          <p:nvPr/>
        </p:nvCxnSpPr>
        <p:spPr>
          <a:xfrm flipH="1">
            <a:off x="20840930" y="8376509"/>
            <a:ext cx="2" cy="2483942"/>
          </a:xfrm>
          <a:prstGeom prst="straightConnector1">
            <a:avLst/>
          </a:prstGeom>
          <a:ln w="12700">
            <a:solidFill>
              <a:srgbClr val="0E0EAE"/>
            </a:solidFill>
            <a:miter lim="400000"/>
          </a:ln>
        </p:spPr>
      </p:cxnSp>
      <p:grpSp>
        <p:nvGrpSpPr>
          <p:cNvPr id="498" name="成组"/>
          <p:cNvGrpSpPr/>
          <p:nvPr/>
        </p:nvGrpSpPr>
        <p:grpSpPr>
          <a:xfrm>
            <a:off x="1506073" y="5692647"/>
            <a:ext cx="4073993" cy="2030789"/>
            <a:chOff x="0" y="0"/>
            <a:chExt cx="4073992" cy="2030788"/>
          </a:xfrm>
        </p:grpSpPr>
        <p:sp>
          <p:nvSpPr>
            <p:cNvPr id="496" name="2023 Q4"/>
            <p:cNvSpPr txBox="1"/>
            <p:nvPr/>
          </p:nvSpPr>
          <p:spPr>
            <a:xfrm>
              <a:off x="406051" y="1383650"/>
              <a:ext cx="3261890"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b="1" sz="3600">
                  <a:solidFill>
                    <a:srgbClr val="2B7AFA"/>
                  </a:solidFill>
                </a:defRPr>
              </a:lvl1pPr>
            </a:lstStyle>
            <a:p>
              <a:pPr/>
              <a:r>
                <a:t>2023 Q4</a:t>
              </a:r>
            </a:p>
          </p:txBody>
        </p:sp>
        <p:sp>
          <p:nvSpPr>
            <p:cNvPr id="497" name="MVP 内测版发布，积极吸纳用户反馈，优化功能体验，为正式版铺垫"/>
            <p:cNvSpPr txBox="1"/>
            <p:nvPr/>
          </p:nvSpPr>
          <p:spPr>
            <a:xfrm>
              <a:off x="0" y="0"/>
              <a:ext cx="4073993" cy="1367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lstStyle>
            <a:p>
              <a:pPr/>
              <a:r>
                <a:t>MVP 内测版发布，积极吸纳用户反馈，优化功能体验，为正式版铺垫</a:t>
              </a:r>
            </a:p>
          </p:txBody>
        </p:sp>
      </p:grpSp>
      <p:grpSp>
        <p:nvGrpSpPr>
          <p:cNvPr id="501" name="成组"/>
          <p:cNvGrpSpPr/>
          <p:nvPr/>
        </p:nvGrpSpPr>
        <p:grpSpPr>
          <a:xfrm>
            <a:off x="10155004" y="5692647"/>
            <a:ext cx="4073993" cy="2030789"/>
            <a:chOff x="0" y="0"/>
            <a:chExt cx="4073992" cy="2030788"/>
          </a:xfrm>
        </p:grpSpPr>
        <p:sp>
          <p:nvSpPr>
            <p:cNvPr id="499" name="2024 Q2"/>
            <p:cNvSpPr txBox="1"/>
            <p:nvPr/>
          </p:nvSpPr>
          <p:spPr>
            <a:xfrm>
              <a:off x="406051" y="1383650"/>
              <a:ext cx="3261890"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b="1" sz="3600">
                  <a:solidFill>
                    <a:srgbClr val="385491"/>
                  </a:solidFill>
                </a:defRPr>
              </a:lvl1pPr>
            </a:lstStyle>
            <a:p>
              <a:pPr/>
              <a:r>
                <a:t>2024 Q2</a:t>
              </a:r>
            </a:p>
          </p:txBody>
        </p:sp>
        <p:sp>
          <p:nvSpPr>
            <p:cNvPr id="500" name="强化对更多源代码管理软件的支持，拓展网络发布模式，提升系统灵活性"/>
            <p:cNvSpPr txBox="1"/>
            <p:nvPr/>
          </p:nvSpPr>
          <p:spPr>
            <a:xfrm>
              <a:off x="0" y="0"/>
              <a:ext cx="4073993" cy="1358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lstStyle>
            <a:p>
              <a:pPr/>
              <a:r>
                <a:t>强化对更多源代码管理软件的支持，拓展网络发布模式，提升系统灵活性</a:t>
              </a:r>
            </a:p>
          </p:txBody>
        </p:sp>
      </p:grpSp>
      <p:grpSp>
        <p:nvGrpSpPr>
          <p:cNvPr id="504" name="成组"/>
          <p:cNvGrpSpPr/>
          <p:nvPr/>
        </p:nvGrpSpPr>
        <p:grpSpPr>
          <a:xfrm>
            <a:off x="18803934" y="5692647"/>
            <a:ext cx="4073993" cy="2030789"/>
            <a:chOff x="0" y="0"/>
            <a:chExt cx="4073992" cy="2030788"/>
          </a:xfrm>
        </p:grpSpPr>
        <p:sp>
          <p:nvSpPr>
            <p:cNvPr id="502" name="2024 Q4"/>
            <p:cNvSpPr txBox="1"/>
            <p:nvPr/>
          </p:nvSpPr>
          <p:spPr>
            <a:xfrm>
              <a:off x="406051" y="1383650"/>
              <a:ext cx="3261890"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b="1" sz="3600">
                  <a:solidFill>
                    <a:srgbClr val="0E0EA6"/>
                  </a:solidFill>
                </a:defRPr>
              </a:lvl1pPr>
            </a:lstStyle>
            <a:p>
              <a:pPr/>
              <a:r>
                <a:t>2024 Q4</a:t>
              </a:r>
            </a:p>
          </p:txBody>
        </p:sp>
        <p:sp>
          <p:nvSpPr>
            <p:cNvPr id="503" name="Amphitheatre Cloud 正式上线，为用户提供全面的云服务，实现更广泛的服务愿景"/>
            <p:cNvSpPr txBox="1"/>
            <p:nvPr/>
          </p:nvSpPr>
          <p:spPr>
            <a:xfrm>
              <a:off x="0" y="0"/>
              <a:ext cx="4073993" cy="1367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lstStyle>
            <a:p>
              <a:pPr/>
              <a:r>
                <a:t>Amphitheatre Cloud 正式上线，为用户提供全面的云服务，实现更广泛的服务愿景</a:t>
              </a:r>
            </a:p>
          </p:txBody>
        </p:sp>
      </p:grpSp>
      <p:grpSp>
        <p:nvGrpSpPr>
          <p:cNvPr id="507" name="成组"/>
          <p:cNvGrpSpPr/>
          <p:nvPr/>
        </p:nvGrpSpPr>
        <p:grpSpPr>
          <a:xfrm>
            <a:off x="5830538" y="9353151"/>
            <a:ext cx="4073993" cy="551292"/>
            <a:chOff x="0" y="323569"/>
            <a:chExt cx="4073992" cy="551290"/>
          </a:xfrm>
        </p:grpSpPr>
        <p:sp>
          <p:nvSpPr>
            <p:cNvPr id="505" name="2024 Q1"/>
            <p:cNvSpPr/>
            <p:nvPr/>
          </p:nvSpPr>
          <p:spPr>
            <a:xfrm>
              <a:off x="406051" y="323569"/>
              <a:ext cx="326189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b="1" sz="3600">
                  <a:solidFill>
                    <a:srgbClr val="0149A1"/>
                  </a:solidFill>
                </a:defRPr>
              </a:lvl1pPr>
            </a:lstStyle>
            <a:p>
              <a:pPr/>
              <a:r>
                <a:t>2024 Q1</a:t>
              </a:r>
            </a:p>
          </p:txBody>
        </p:sp>
        <p:sp>
          <p:nvSpPr>
            <p:cNvPr id="506" name="正式版上线，涵盖完善的官网、验证配置系统和多元化构建方式，满足用户全面需求"/>
            <p:cNvSpPr/>
            <p:nvPr/>
          </p:nvSpPr>
          <p:spPr>
            <a:xfrm>
              <a:off x="0" y="874859"/>
              <a:ext cx="40739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lstStyle>
            <a:p>
              <a:pPr/>
              <a:r>
                <a:t>正式版上线，涵盖完善的官网、验证配置系统和多元化构建方式，满足用户全面需求</a:t>
              </a:r>
            </a:p>
          </p:txBody>
        </p:sp>
      </p:grpSp>
      <p:grpSp>
        <p:nvGrpSpPr>
          <p:cNvPr id="510" name="成组"/>
          <p:cNvGrpSpPr/>
          <p:nvPr/>
        </p:nvGrpSpPr>
        <p:grpSpPr>
          <a:xfrm>
            <a:off x="14479469" y="9353151"/>
            <a:ext cx="4073993" cy="551292"/>
            <a:chOff x="0" y="323569"/>
            <a:chExt cx="4073992" cy="551290"/>
          </a:xfrm>
        </p:grpSpPr>
        <p:sp>
          <p:nvSpPr>
            <p:cNvPr id="508" name="2024 Q3"/>
            <p:cNvSpPr/>
            <p:nvPr/>
          </p:nvSpPr>
          <p:spPr>
            <a:xfrm>
              <a:off x="406051" y="323569"/>
              <a:ext cx="326189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b="1" sz="3600">
                  <a:solidFill>
                    <a:srgbClr val="253761"/>
                  </a:solidFill>
                </a:defRPr>
              </a:lvl1pPr>
            </a:lstStyle>
            <a:p>
              <a:pPr/>
              <a:r>
                <a:t>2024 Q3</a:t>
              </a:r>
            </a:p>
          </p:txBody>
        </p:sp>
        <p:sp>
          <p:nvSpPr>
            <p:cNvPr id="509" name="新增自定义资源声明、第三方软件集成等功能，提高扩展性和适用性"/>
            <p:cNvSpPr/>
            <p:nvPr/>
          </p:nvSpPr>
          <p:spPr>
            <a:xfrm>
              <a:off x="0" y="874859"/>
              <a:ext cx="40739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a:lstStyle>
            <a:p>
              <a:pPr/>
              <a:r>
                <a:t>新增自定义资源声明、第三方软件集成等功能，提高扩展性和适用性</a:t>
              </a:r>
            </a:p>
          </p:txBody>
        </p:sp>
      </p:grpSp>
      <p:sp>
        <p:nvSpPr>
          <p:cNvPr id="511" name="⍺"/>
          <p:cNvSpPr txBox="1"/>
          <p:nvPr/>
        </p:nvSpPr>
        <p:spPr>
          <a:xfrm>
            <a:off x="3297316" y="10298841"/>
            <a:ext cx="552674"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
              </a:lnSpc>
              <a:defRPr baseline="31999" sz="8600">
                <a:latin typeface="Helvetica Neue UltraLight"/>
                <a:ea typeface="Helvetica Neue UltraLight"/>
                <a:cs typeface="Helvetica Neue UltraLight"/>
                <a:sym typeface="Helvetica Neue UltraLight"/>
              </a:defRPr>
            </a:lvl1pPr>
          </a:lstStyle>
          <a:p>
            <a:pPr/>
            <a:r>
              <a:t>⍺</a:t>
            </a:r>
          </a:p>
        </p:txBody>
      </p:sp>
      <p:sp>
        <p:nvSpPr>
          <p:cNvPr id="512" name="⚑"/>
          <p:cNvSpPr txBox="1"/>
          <p:nvPr/>
        </p:nvSpPr>
        <p:spPr>
          <a:xfrm>
            <a:off x="7560613" y="4932922"/>
            <a:ext cx="613843"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
              </a:lnSpc>
              <a:defRPr b="1" baseline="31999" sz="9800"/>
            </a:lvl1pPr>
          </a:lstStyle>
          <a:p>
            <a:pPr/>
            <a:r>
              <a:t>⚑</a:t>
            </a:r>
          </a:p>
        </p:txBody>
      </p:sp>
      <p:sp>
        <p:nvSpPr>
          <p:cNvPr id="513" name="⚙"/>
          <p:cNvSpPr txBox="1"/>
          <p:nvPr/>
        </p:nvSpPr>
        <p:spPr>
          <a:xfrm>
            <a:off x="11885079" y="10235341"/>
            <a:ext cx="613842"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
              </a:lnSpc>
              <a:defRPr b="1" baseline="31999" sz="9800"/>
            </a:lvl1pPr>
          </a:lstStyle>
          <a:p>
            <a:pPr/>
            <a:r>
              <a:t>⚙</a:t>
            </a:r>
          </a:p>
        </p:txBody>
      </p:sp>
      <p:sp>
        <p:nvSpPr>
          <p:cNvPr id="514" name="⚛︎"/>
          <p:cNvSpPr txBox="1"/>
          <p:nvPr/>
        </p:nvSpPr>
        <p:spPr>
          <a:xfrm>
            <a:off x="16209545" y="4907522"/>
            <a:ext cx="613843"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
              </a:lnSpc>
              <a:defRPr b="1" baseline="31999" sz="9800"/>
            </a:lvl1pPr>
          </a:lstStyle>
          <a:p>
            <a:pPr/>
            <a:r>
              <a:t>⚛︎</a:t>
            </a:r>
          </a:p>
        </p:txBody>
      </p:sp>
      <p:sp>
        <p:nvSpPr>
          <p:cNvPr id="515" name="☁︎"/>
          <p:cNvSpPr txBox="1"/>
          <p:nvPr/>
        </p:nvSpPr>
        <p:spPr>
          <a:xfrm>
            <a:off x="20368914" y="10121041"/>
            <a:ext cx="944034"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
              </a:lnSpc>
              <a:defRPr baseline="31999" sz="9800">
                <a:latin typeface="Arial Unicode MS"/>
                <a:ea typeface="Arial Unicode MS"/>
                <a:cs typeface="Arial Unicode MS"/>
                <a:sym typeface="Arial Unicode MS"/>
              </a:defRPr>
            </a:lvl1pPr>
          </a:lstStyle>
          <a:p>
            <a:pPr>
              <a:defRPr b="1">
                <a:latin typeface="+mn-lt"/>
                <a:ea typeface="+mn-ea"/>
                <a:cs typeface="+mn-cs"/>
                <a:sym typeface="Helvetica Neue"/>
              </a:defRPr>
            </a:pPr>
            <a:r>
              <a:rPr b="0">
                <a:latin typeface="Arial Unicode MS"/>
                <a:ea typeface="Arial Unicode MS"/>
                <a:cs typeface="Arial Unicode MS"/>
                <a:sym typeface="Arial Unicode MS"/>
              </a:rP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